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8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39" autoAdjust="0"/>
    <p:restoredTop sz="94660"/>
  </p:normalViewPr>
  <p:slideViewPr>
    <p:cSldViewPr snapToGrid="0">
      <p:cViewPr varScale="1">
        <p:scale>
          <a:sx n="59" d="100"/>
          <a:sy n="59" d="100"/>
        </p:scale>
        <p:origin x="72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E37AB-EF1A-412F-B394-96C71ECD9AC9}" type="datetimeFigureOut">
              <a:rPr lang="en-US" smtClean="0"/>
              <a:t>3/2/2017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6C395-01EE-4DE4-B7B3-5BDA7D2DFC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0289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E37AB-EF1A-412F-B394-96C71ECD9AC9}" type="datetimeFigureOut">
              <a:rPr lang="en-US" smtClean="0"/>
              <a:t>3/2/2017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6C395-01EE-4DE4-B7B3-5BDA7D2DFC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8469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E37AB-EF1A-412F-B394-96C71ECD9AC9}" type="datetimeFigureOut">
              <a:rPr lang="en-US" smtClean="0"/>
              <a:t>3/2/2017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6C395-01EE-4DE4-B7B3-5BDA7D2DFC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899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E37AB-EF1A-412F-B394-96C71ECD9AC9}" type="datetimeFigureOut">
              <a:rPr lang="en-US" smtClean="0"/>
              <a:t>3/2/2017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6C395-01EE-4DE4-B7B3-5BDA7D2DFC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6386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E37AB-EF1A-412F-B394-96C71ECD9AC9}" type="datetimeFigureOut">
              <a:rPr lang="en-US" smtClean="0"/>
              <a:t>3/2/2017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6C395-01EE-4DE4-B7B3-5BDA7D2DFC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3939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E37AB-EF1A-412F-B394-96C71ECD9AC9}" type="datetimeFigureOut">
              <a:rPr lang="en-US" smtClean="0"/>
              <a:t>3/2/2017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6C395-01EE-4DE4-B7B3-5BDA7D2DFC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8017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E37AB-EF1A-412F-B394-96C71ECD9AC9}" type="datetimeFigureOut">
              <a:rPr lang="en-US" smtClean="0"/>
              <a:t>3/2/2017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6C395-01EE-4DE4-B7B3-5BDA7D2DFC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3404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E37AB-EF1A-412F-B394-96C71ECD9AC9}" type="datetimeFigureOut">
              <a:rPr lang="en-US" smtClean="0"/>
              <a:t>3/2/2017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6C395-01EE-4DE4-B7B3-5BDA7D2DFC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575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E37AB-EF1A-412F-B394-96C71ECD9AC9}" type="datetimeFigureOut">
              <a:rPr lang="en-US" smtClean="0"/>
              <a:t>3/2/2017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6C395-01EE-4DE4-B7B3-5BDA7D2DFC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9390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E37AB-EF1A-412F-B394-96C71ECD9AC9}" type="datetimeFigureOut">
              <a:rPr lang="en-US" smtClean="0"/>
              <a:t>3/2/2017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6C395-01EE-4DE4-B7B3-5BDA7D2DFC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4469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E37AB-EF1A-412F-B394-96C71ECD9AC9}" type="datetimeFigureOut">
              <a:rPr lang="en-US" smtClean="0"/>
              <a:t>3/2/2017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6C395-01EE-4DE4-B7B3-5BDA7D2DFC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1525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EE37AB-EF1A-412F-B394-96C71ECD9AC9}" type="datetimeFigureOut">
              <a:rPr lang="en-US" smtClean="0"/>
              <a:t>3/2/2017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A6C395-01EE-4DE4-B7B3-5BDA7D2DFC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389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-15304" y="4581128"/>
            <a:ext cx="12251422" cy="1224000"/>
            <a:chOff x="-7876" y="4365104"/>
            <a:chExt cx="9151876" cy="1224000"/>
          </a:xfrm>
        </p:grpSpPr>
        <p:pic>
          <p:nvPicPr>
            <p:cNvPr id="20" name="Picture 19"/>
            <p:cNvPicPr>
              <a:picLocks noChangeAspect="1"/>
            </p:cNvPicPr>
            <p:nvPr/>
          </p:nvPicPr>
          <p:blipFill rotWithShape="1"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1909191" y="4365104"/>
              <a:ext cx="2039674" cy="1193798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</p:spPr>
        </p:pic>
        <p:pic>
          <p:nvPicPr>
            <p:cNvPr id="21" name="Picture 22" descr="http://v-images2.antarafoto.com/gpr/1342349725/rumah-adat-sumba-25.jpg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5715187" y="4365104"/>
              <a:ext cx="1840080" cy="1224000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</p:spPr>
        </p:pic>
        <p:pic>
          <p:nvPicPr>
            <p:cNvPr id="22" name="Picture 2"/>
            <p:cNvPicPr>
              <a:picLocks noChangeAspect="1" noChangeArrowheads="1"/>
            </p:cNvPicPr>
            <p:nvPr/>
          </p:nvPicPr>
          <p:blipFill rotWithShape="1">
            <a:blip r:embed="rId4" cstate="print"/>
            <a:srcRect l="25246" t="2050" r="18294"/>
            <a:stretch/>
          </p:blipFill>
          <p:spPr bwMode="auto">
            <a:xfrm>
              <a:off x="7408333" y="4365104"/>
              <a:ext cx="1735667" cy="1224000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</p:spPr>
        </p:pic>
        <p:pic>
          <p:nvPicPr>
            <p:cNvPr id="19" name="Picture 18" descr="IMG_2582.JPG"/>
            <p:cNvPicPr>
              <a:picLocks noChangeAspect="1"/>
            </p:cNvPicPr>
            <p:nvPr/>
          </p:nvPicPr>
          <p:blipFill rotWithShape="1"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3801932" y="4365104"/>
              <a:ext cx="2060188" cy="1193798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</p:spPr>
        </p:pic>
        <p:pic>
          <p:nvPicPr>
            <p:cNvPr id="17" name="Picture 16" descr="BOROBUDUR.JPG"/>
            <p:cNvPicPr>
              <a:picLocks noChangeAspect="1"/>
            </p:cNvPicPr>
            <p:nvPr/>
          </p:nvPicPr>
          <p:blipFill rotWithShape="1"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-7876" y="4365104"/>
              <a:ext cx="2064000" cy="1193798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</p:spPr>
        </p:pic>
      </p:grpSp>
      <p:sp>
        <p:nvSpPr>
          <p:cNvPr id="23" name="Rectangle 22"/>
          <p:cNvSpPr/>
          <p:nvPr/>
        </p:nvSpPr>
        <p:spPr>
          <a:xfrm>
            <a:off x="-6110" y="0"/>
            <a:ext cx="12240878" cy="17526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115000"/>
              </a:lnSpc>
              <a:spcBef>
                <a:spcPts val="600"/>
              </a:spcBef>
            </a:pPr>
            <a:endParaRPr lang="id-ID" sz="3600" b="1" dirty="0">
              <a:ea typeface="Batang"/>
              <a:cs typeface="Times New Roman"/>
            </a:endParaRPr>
          </a:p>
        </p:txBody>
      </p:sp>
      <p:sp>
        <p:nvSpPr>
          <p:cNvPr id="6" name="TextBox 8"/>
          <p:cNvSpPr txBox="1">
            <a:spLocks noChangeArrowheads="1"/>
          </p:cNvSpPr>
          <p:nvPr/>
        </p:nvSpPr>
        <p:spPr bwMode="auto">
          <a:xfrm>
            <a:off x="0" y="1682806"/>
            <a:ext cx="121920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en-US" sz="2800" dirty="0"/>
              <a:t>KOMISI 1</a:t>
            </a:r>
            <a:br>
              <a:rPr lang="en-US" sz="2800" dirty="0"/>
            </a:br>
            <a:r>
              <a:rPr lang="en-US" sz="2800" dirty="0"/>
              <a:t>PELESTARIAN WARISAN BUDAYA</a:t>
            </a:r>
            <a:r>
              <a:rPr lang="id-ID" altLang="en-US" sz="2800" b="1" dirty="0">
                <a:latin typeface="Cambria" panose="02040503050406030204" pitchFamily="18" charset="0"/>
                <a:ea typeface="MS PGothic" panose="020B0600070205080204" pitchFamily="34" charset="-128"/>
              </a:rPr>
              <a:t> </a:t>
            </a:r>
            <a:endParaRPr lang="en-US" altLang="en-US" sz="2800" b="1" dirty="0">
              <a:latin typeface="Cambria" panose="02040503050406030204" pitchFamily="18" charset="0"/>
              <a:ea typeface="MS PGothic" panose="020B0600070205080204" pitchFamily="34" charset="-128"/>
            </a:endParaRPr>
          </a:p>
        </p:txBody>
      </p:sp>
      <p:pic>
        <p:nvPicPr>
          <p:cNvPr id="7" name="Picture 2" descr="Logo Depdiknas"/>
          <p:cNvPicPr>
            <a:picLocks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798"/>
          <a:stretch>
            <a:fillRect/>
          </a:stretch>
        </p:blipFill>
        <p:spPr bwMode="auto">
          <a:xfrm>
            <a:off x="5460363" y="114300"/>
            <a:ext cx="1275091" cy="88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2157174" y="996950"/>
            <a:ext cx="790131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 b="1" dirty="0">
                <a:solidFill>
                  <a:schemeClr val="bg1"/>
                </a:solidFill>
                <a:latin typeface="Cambria" panose="02040503050406030204" pitchFamily="18" charset="0"/>
                <a:ea typeface="MS PGothic" panose="020B0600070205080204" pitchFamily="34" charset="-128"/>
              </a:rPr>
              <a:t>KEMENTERIAN </a:t>
            </a:r>
            <a:r>
              <a:rPr lang="en-US" altLang="en-US" sz="1400" b="1" dirty="0">
                <a:solidFill>
                  <a:schemeClr val="bg1"/>
                </a:solidFill>
                <a:latin typeface="Cambria" panose="02040503050406030204" pitchFamily="18" charset="0"/>
                <a:ea typeface="MS PGothic" panose="020B0600070205080204" pitchFamily="34" charset="-128"/>
              </a:rPr>
              <a:t>PENDIDIKAN DAN </a:t>
            </a:r>
            <a:r>
              <a:rPr lang="en-US" altLang="en-US" sz="1400" b="1" dirty="0">
                <a:solidFill>
                  <a:schemeClr val="bg1"/>
                </a:solidFill>
                <a:latin typeface="Cambria" panose="02040503050406030204" pitchFamily="18" charset="0"/>
                <a:ea typeface="MS PGothic" panose="020B0600070205080204" pitchFamily="34" charset="-128"/>
              </a:rPr>
              <a:t>KEBUDAYAAN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 b="1" dirty="0">
                <a:solidFill>
                  <a:schemeClr val="bg1"/>
                </a:solidFill>
                <a:latin typeface="Cambria" panose="02040503050406030204" pitchFamily="18" charset="0"/>
                <a:ea typeface="MS PGothic" panose="020B0600070205080204" pitchFamily="34" charset="-128"/>
              </a:rPr>
              <a:t>REPUBLIK INDONESIA</a:t>
            </a:r>
            <a:endParaRPr lang="en-US" altLang="en-US" sz="1400" b="1" dirty="0">
              <a:solidFill>
                <a:schemeClr val="bg1"/>
              </a:solidFill>
              <a:latin typeface="Cambria" panose="02040503050406030204" pitchFamily="18" charset="0"/>
              <a:ea typeface="MS PGothic" panose="020B0600070205080204" pitchFamily="34" charset="-128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-6110" y="6172200"/>
            <a:ext cx="12240878" cy="6858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d-ID" sz="2000" b="1" dirty="0"/>
              <a:t>DIREKTORAT JENDERAL KEBUDAYAAN </a:t>
            </a:r>
            <a:endParaRPr lang="en-US" sz="2000" b="1" dirty="0"/>
          </a:p>
        </p:txBody>
      </p:sp>
      <p:sp>
        <p:nvSpPr>
          <p:cNvPr id="16" name="Subtitle 2"/>
          <p:cNvSpPr txBox="1">
            <a:spLocks/>
          </p:cNvSpPr>
          <p:nvPr/>
        </p:nvSpPr>
        <p:spPr>
          <a:xfrm>
            <a:off x="0" y="3085289"/>
            <a:ext cx="12192000" cy="18349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 err="1">
                <a:solidFill>
                  <a:sysClr val="windowText" lastClr="000000"/>
                </a:solidFill>
                <a:latin typeface="Calibri" panose="020F0502020204030204"/>
              </a:rPr>
              <a:t>Disampaikan</a:t>
            </a:r>
            <a:r>
              <a:rPr lang="en-US" sz="1800" dirty="0">
                <a:solidFill>
                  <a:sysClr val="windowText" lastClr="000000"/>
                </a:solidFill>
                <a:latin typeface="Calibri" panose="020F0502020204030204"/>
              </a:rPr>
              <a:t> </a:t>
            </a:r>
            <a:r>
              <a:rPr lang="en-US" sz="1800" dirty="0" err="1">
                <a:solidFill>
                  <a:sysClr val="windowText" lastClr="000000"/>
                </a:solidFill>
                <a:latin typeface="Calibri" panose="020F0502020204030204"/>
              </a:rPr>
              <a:t>Oleh</a:t>
            </a:r>
            <a:r>
              <a:rPr lang="en-US" sz="1800" dirty="0">
                <a:solidFill>
                  <a:sysClr val="windowText" lastClr="000000"/>
                </a:solidFill>
                <a:latin typeface="Calibri" panose="020F0502020204030204"/>
              </a:rPr>
              <a:t> :</a:t>
            </a:r>
          </a:p>
          <a:p>
            <a:r>
              <a:rPr lang="en-US" sz="1800" dirty="0">
                <a:solidFill>
                  <a:sysClr val="windowText" lastClr="000000"/>
                </a:solidFill>
                <a:latin typeface="Calibri" panose="020F0502020204030204"/>
              </a:rPr>
              <a:t>Drs. </a:t>
            </a:r>
            <a:r>
              <a:rPr lang="en-US" sz="1800" dirty="0" err="1">
                <a:solidFill>
                  <a:sysClr val="windowText" lastClr="000000"/>
                </a:solidFill>
                <a:latin typeface="Calibri" panose="020F0502020204030204"/>
              </a:rPr>
              <a:t>Hendri</a:t>
            </a:r>
            <a:r>
              <a:rPr lang="en-US" sz="1800" dirty="0">
                <a:solidFill>
                  <a:sysClr val="windowText" lastClr="000000"/>
                </a:solidFill>
                <a:latin typeface="Calibri" panose="020F0502020204030204"/>
              </a:rPr>
              <a:t> </a:t>
            </a:r>
            <a:r>
              <a:rPr lang="en-US" sz="1800" dirty="0" err="1">
                <a:solidFill>
                  <a:sysClr val="windowText" lastClr="000000"/>
                </a:solidFill>
                <a:latin typeface="Calibri" panose="020F0502020204030204"/>
              </a:rPr>
              <a:t>Thalib</a:t>
            </a:r>
            <a:r>
              <a:rPr lang="en-US" sz="1800" dirty="0">
                <a:solidFill>
                  <a:sysClr val="windowText" lastClr="000000"/>
                </a:solidFill>
                <a:latin typeface="Calibri" panose="020F0502020204030204"/>
              </a:rPr>
              <a:t> </a:t>
            </a:r>
          </a:p>
          <a:p>
            <a:r>
              <a:rPr lang="en-US" sz="1800" dirty="0" err="1">
                <a:solidFill>
                  <a:sysClr val="windowText" lastClr="000000"/>
                </a:solidFill>
                <a:latin typeface="Calibri" panose="020F0502020204030204"/>
              </a:rPr>
              <a:t>Kepala</a:t>
            </a:r>
            <a:r>
              <a:rPr lang="en-US" sz="1800" dirty="0">
                <a:solidFill>
                  <a:sysClr val="windowText" lastClr="000000"/>
                </a:solidFill>
                <a:latin typeface="Calibri" panose="020F0502020204030204"/>
              </a:rPr>
              <a:t> </a:t>
            </a:r>
            <a:r>
              <a:rPr lang="en-US" sz="1800" dirty="0" err="1">
                <a:solidFill>
                  <a:sysClr val="windowText" lastClr="000000"/>
                </a:solidFill>
                <a:latin typeface="Calibri" panose="020F0502020204030204"/>
              </a:rPr>
              <a:t>Dinas</a:t>
            </a:r>
            <a:r>
              <a:rPr lang="en-US" sz="1800" dirty="0">
                <a:solidFill>
                  <a:sysClr val="windowText" lastClr="000000"/>
                </a:solidFill>
                <a:latin typeface="Calibri" panose="020F0502020204030204"/>
              </a:rPr>
              <a:t> </a:t>
            </a:r>
            <a:r>
              <a:rPr lang="en-US" sz="1800" dirty="0" err="1">
                <a:solidFill>
                  <a:sysClr val="windowText" lastClr="000000"/>
                </a:solidFill>
                <a:latin typeface="Calibri" panose="020F0502020204030204"/>
              </a:rPr>
              <a:t>Kebudayaan</a:t>
            </a:r>
            <a:r>
              <a:rPr lang="en-US" sz="1800" dirty="0">
                <a:solidFill>
                  <a:sysClr val="windowText" lastClr="000000"/>
                </a:solidFill>
                <a:latin typeface="Calibri" panose="020F0502020204030204"/>
              </a:rPr>
              <a:t>  </a:t>
            </a:r>
            <a:r>
              <a:rPr lang="en-US" sz="1800" dirty="0" err="1">
                <a:solidFill>
                  <a:sysClr val="windowText" lastClr="000000"/>
                </a:solidFill>
                <a:latin typeface="Calibri" panose="020F0502020204030204"/>
              </a:rPr>
              <a:t>Peninggalan</a:t>
            </a:r>
            <a:r>
              <a:rPr lang="en-US" sz="1800" dirty="0">
                <a:solidFill>
                  <a:sysClr val="windowText" lastClr="000000"/>
                </a:solidFill>
                <a:latin typeface="Calibri" panose="020F0502020204030204"/>
              </a:rPr>
              <a:t> </a:t>
            </a:r>
            <a:r>
              <a:rPr lang="en-US" sz="1800" dirty="0" err="1">
                <a:solidFill>
                  <a:sysClr val="windowText" lastClr="000000"/>
                </a:solidFill>
                <a:latin typeface="Calibri" panose="020F0502020204030204"/>
              </a:rPr>
              <a:t>Bersejarah</a:t>
            </a:r>
            <a:r>
              <a:rPr lang="en-US" sz="1800" dirty="0">
                <a:solidFill>
                  <a:sysClr val="windowText" lastClr="000000"/>
                </a:solidFill>
                <a:latin typeface="Calibri" panose="020F0502020204030204"/>
              </a:rPr>
              <a:t> </a:t>
            </a:r>
            <a:r>
              <a:rPr lang="en-US" sz="1800" dirty="0" err="1">
                <a:solidFill>
                  <a:sysClr val="windowText" lastClr="000000"/>
                </a:solidFill>
                <a:latin typeface="Calibri" panose="020F0502020204030204"/>
              </a:rPr>
              <a:t>dan</a:t>
            </a:r>
            <a:r>
              <a:rPr lang="en-US" sz="1800" dirty="0">
                <a:solidFill>
                  <a:sysClr val="windowText" lastClr="000000"/>
                </a:solidFill>
                <a:latin typeface="Calibri" panose="020F0502020204030204"/>
              </a:rPr>
              <a:t> </a:t>
            </a:r>
            <a:r>
              <a:rPr lang="en-US" sz="1800" dirty="0" err="1">
                <a:solidFill>
                  <a:sysClr val="windowText" lastClr="000000"/>
                </a:solidFill>
                <a:latin typeface="Calibri" panose="020F0502020204030204"/>
              </a:rPr>
              <a:t>Permuseuman</a:t>
            </a:r>
            <a:r>
              <a:rPr lang="en-US" sz="1800" dirty="0">
                <a:solidFill>
                  <a:sysClr val="windowText" lastClr="000000"/>
                </a:solidFill>
                <a:latin typeface="Calibri" panose="020F0502020204030204"/>
              </a:rPr>
              <a:t> </a:t>
            </a:r>
          </a:p>
          <a:p>
            <a:r>
              <a:rPr lang="en-US" sz="1800" dirty="0">
                <a:solidFill>
                  <a:sysClr val="windowText" lastClr="000000"/>
                </a:solidFill>
                <a:latin typeface="Calibri" panose="020F0502020204030204"/>
              </a:rPr>
              <a:t>Kota </a:t>
            </a:r>
            <a:r>
              <a:rPr lang="en-US" sz="1800" dirty="0" err="1">
                <a:solidFill>
                  <a:sysClr val="windowText" lastClr="000000"/>
                </a:solidFill>
                <a:latin typeface="Calibri" panose="020F0502020204030204"/>
              </a:rPr>
              <a:t>Sawah</a:t>
            </a:r>
            <a:r>
              <a:rPr lang="en-US" sz="1800" dirty="0">
                <a:solidFill>
                  <a:sysClr val="windowText" lastClr="000000"/>
                </a:solidFill>
                <a:latin typeface="Calibri" panose="020F0502020204030204"/>
              </a:rPr>
              <a:t> </a:t>
            </a:r>
            <a:r>
              <a:rPr lang="en-US" sz="1800" dirty="0" err="1">
                <a:solidFill>
                  <a:sysClr val="windowText" lastClr="000000"/>
                </a:solidFill>
                <a:latin typeface="Calibri" panose="020F0502020204030204"/>
              </a:rPr>
              <a:t>Lunto</a:t>
            </a:r>
            <a:r>
              <a:rPr lang="en-US" sz="1800" dirty="0">
                <a:solidFill>
                  <a:sysClr val="windowText" lastClr="000000"/>
                </a:solidFill>
                <a:latin typeface="Calibri" panose="020F0502020204030204"/>
              </a:rPr>
              <a:t> - </a:t>
            </a:r>
            <a:r>
              <a:rPr lang="en-US" sz="1800" dirty="0" err="1">
                <a:solidFill>
                  <a:sysClr val="windowText" lastClr="000000"/>
                </a:solidFill>
                <a:latin typeface="Calibri" panose="020F0502020204030204"/>
              </a:rPr>
              <a:t>Provinsi</a:t>
            </a:r>
            <a:r>
              <a:rPr lang="en-US" sz="1800" dirty="0">
                <a:solidFill>
                  <a:sysClr val="windowText" lastClr="000000"/>
                </a:solidFill>
                <a:latin typeface="Calibri" panose="020F0502020204030204"/>
              </a:rPr>
              <a:t> Sumatera Barat</a:t>
            </a:r>
          </a:p>
        </p:txBody>
      </p:sp>
    </p:spTree>
    <p:extLst>
      <p:ext uri="{BB962C8B-B14F-4D97-AF65-F5344CB8AC3E}">
        <p14:creationId xmlns:p14="http://schemas.microsoft.com/office/powerpoint/2010/main" val="25360926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7662720"/>
              </p:ext>
            </p:extLst>
          </p:nvPr>
        </p:nvGraphicFramePr>
        <p:xfrm>
          <a:off x="179613" y="689313"/>
          <a:ext cx="11854544" cy="6003946"/>
        </p:xfrm>
        <a:graphic>
          <a:graphicData uri="http://schemas.openxmlformats.org/drawingml/2006/table">
            <a:tbl>
              <a:tblPr>
                <a:tableStyleId>{5A111915-BE36-4E01-A7E5-04B1672EAD32}</a:tableStyleId>
              </a:tblPr>
              <a:tblGrid>
                <a:gridCol w="408216"/>
                <a:gridCol w="1932382"/>
                <a:gridCol w="1545603"/>
                <a:gridCol w="2933530"/>
                <a:gridCol w="2765142"/>
                <a:gridCol w="2269671"/>
              </a:tblGrid>
              <a:tr h="27103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400" dirty="0">
                          <a:effectLst/>
                        </a:rPr>
                        <a:t>No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29" marR="4752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400" dirty="0">
                          <a:effectLst/>
                        </a:rPr>
                        <a:t>Topik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29" marR="4752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Isu Strategis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29" marR="4752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400">
                          <a:effectLst/>
                        </a:rPr>
                        <a:t>Masalah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29" marR="4752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400">
                          <a:effectLst/>
                        </a:rPr>
                        <a:t>Program yang sudah dilaksanakan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29" marR="4752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400">
                          <a:effectLst/>
                        </a:rPr>
                        <a:t>Rencana Aksi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29" marR="4752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1954">
                <a:tc rowSpan="2"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29" marR="4752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400">
                          <a:effectLst/>
                        </a:rPr>
                        <a:t>Registrasi Cagar Budaya 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29" marR="4752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</a:rPr>
                        <a:t>Pelibatan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Masyarakat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Membantu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Pendaftaran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Cagar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Budaya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29" marR="4752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Anggota </a:t>
                      </a:r>
                      <a:r>
                        <a:rPr lang="id-ID" sz="1400">
                          <a:effectLst/>
                        </a:rPr>
                        <a:t>tim </a:t>
                      </a:r>
                      <a:r>
                        <a:rPr lang="en-US" sz="1400">
                          <a:effectLst/>
                        </a:rPr>
                        <a:t>pendaftaran Cagar Budaya </a:t>
                      </a:r>
                      <a:r>
                        <a:rPr lang="id-ID" sz="1400">
                          <a:effectLst/>
                        </a:rPr>
                        <a:t>yang sudah ikut dalam pelatihan dipindah tugaskan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29" marR="4752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Melakukan bimbingan teknis 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29" marR="4752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Mempertahankan petugas pendaftaran Cagar Budaya. 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29" marR="4752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0793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</a:rPr>
                        <a:t>Kurang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maksimalnya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pemanfaatan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fasilitas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registrasi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nasional</a:t>
                      </a:r>
                      <a:r>
                        <a:rPr lang="en-US" sz="1400" dirty="0">
                          <a:effectLst/>
                        </a:rPr>
                        <a:t> di </a:t>
                      </a:r>
                      <a:r>
                        <a:rPr lang="en-US" sz="1400" dirty="0" err="1">
                          <a:effectLst/>
                        </a:rPr>
                        <a:t>daerah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29" marR="4752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</a:rPr>
                        <a:t>Melakukan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advokasi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terhadap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pemanfaatan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fasilitas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pendaftaraan</a:t>
                      </a:r>
                      <a:r>
                        <a:rPr lang="en-US" sz="1400" dirty="0">
                          <a:effectLst/>
                        </a:rPr>
                        <a:t> yang </a:t>
                      </a:r>
                      <a:r>
                        <a:rPr lang="en-US" sz="1400" dirty="0" err="1">
                          <a:effectLst/>
                        </a:rPr>
                        <a:t>diserahkan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ke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daerah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29" marR="4752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Menarik kembali fasilitas registrasi nasional untuk disalurkan kepada satker yang lebih kompeten.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29" marR="4752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6683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29" marR="4752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400">
                          <a:effectLst/>
                        </a:rPr>
                        <a:t>Penetapan Cagar Budaya 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29" marR="4752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</a:rPr>
                        <a:t>Belum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terbentuknya</a:t>
                      </a:r>
                      <a:r>
                        <a:rPr lang="en-US" sz="1400" dirty="0">
                          <a:effectLst/>
                        </a:rPr>
                        <a:t> Tim Ahli </a:t>
                      </a:r>
                      <a:r>
                        <a:rPr lang="en-US" sz="1400" dirty="0" err="1">
                          <a:effectLst/>
                        </a:rPr>
                        <a:t>Cagar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Budaya</a:t>
                      </a:r>
                      <a:r>
                        <a:rPr lang="en-US" sz="1400" dirty="0">
                          <a:effectLst/>
                        </a:rPr>
                        <a:t> di </a:t>
                      </a:r>
                      <a:r>
                        <a:rPr lang="en-US" sz="1400" dirty="0" err="1">
                          <a:effectLst/>
                        </a:rPr>
                        <a:t>kabupaten</a:t>
                      </a:r>
                      <a:r>
                        <a:rPr lang="en-US" sz="1400" dirty="0">
                          <a:effectLst/>
                        </a:rPr>
                        <a:t>/</a:t>
                      </a:r>
                      <a:r>
                        <a:rPr lang="en-US" sz="1400" dirty="0" err="1">
                          <a:effectLst/>
                        </a:rPr>
                        <a:t>kota</a:t>
                      </a:r>
                      <a:r>
                        <a:rPr lang="en-US" sz="1400" dirty="0">
                          <a:effectLst/>
                        </a:rPr>
                        <a:t>/</a:t>
                      </a:r>
                      <a:r>
                        <a:rPr lang="en-US" sz="1400" dirty="0" err="1">
                          <a:effectLst/>
                        </a:rPr>
                        <a:t>provinsi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29" marR="4752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Menugaskan kepada Bupati Walikota dan Gurbenur untuk membentuk Tim Ahli Cagar Budaya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29" marR="4752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Menyiapkan APBD untuk sertifikasi Tim Ahli Cagar Budaya daerah.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29" marR="4752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9581">
                <a:tc rowSpan="2"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29" marR="4752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400">
                          <a:effectLst/>
                        </a:rPr>
                        <a:t>Warisan Budaya Benda dan Tak Benda 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29" marR="4752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Pelibatan masyarakat dalam pencatatan warisan budaya tak benda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29" marR="4752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400">
                          <a:effectLst/>
                        </a:rPr>
                        <a:t>Belum adanya pemetaan </a:t>
                      </a:r>
                      <a:r>
                        <a:rPr lang="en-US" sz="1400">
                          <a:effectLst/>
                        </a:rPr>
                        <a:t>WBTB</a:t>
                      </a:r>
                      <a:r>
                        <a:rPr lang="id-ID" sz="1400">
                          <a:effectLst/>
                        </a:rPr>
                        <a:t> masing- masing provinsi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29" marR="4752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</a:rPr>
                        <a:t>Melakukan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pemetaan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warisan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budaya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tak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benda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29" marR="4752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Menyiapkan data pokok kebudayaan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29" marR="4752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396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400">
                          <a:effectLst/>
                        </a:rPr>
                        <a:t>Kurangnya penyebar</a:t>
                      </a:r>
                      <a:r>
                        <a:rPr lang="en-US" sz="1400">
                          <a:effectLst/>
                        </a:rPr>
                        <a:t>luasan</a:t>
                      </a:r>
                      <a:r>
                        <a:rPr lang="id-ID" sz="1400">
                          <a:effectLst/>
                        </a:rPr>
                        <a:t> informasi </a:t>
                      </a:r>
                      <a:r>
                        <a:rPr lang="en-US" sz="1400">
                          <a:effectLst/>
                        </a:rPr>
                        <a:t>WBTB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29" marR="4752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</a:rPr>
                        <a:t>Mengemas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informasi</a:t>
                      </a:r>
                      <a:r>
                        <a:rPr lang="en-US" sz="1400" dirty="0">
                          <a:effectLst/>
                        </a:rPr>
                        <a:t> WBTB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29" marR="4752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Mensosialisasikan informasi WBTB di website kebudayaan.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29" marR="4752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5234">
                <a:tc rowSpan="2"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4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29" marR="4752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400" dirty="0">
                          <a:effectLst/>
                        </a:rPr>
                        <a:t>Museum, </a:t>
                      </a:r>
                      <a:r>
                        <a:rPr lang="en-US" sz="1400" dirty="0" smtClean="0">
                          <a:effectLst/>
                        </a:rPr>
                        <a:t>C</a:t>
                      </a:r>
                      <a:r>
                        <a:rPr lang="id-ID" sz="1400" dirty="0" smtClean="0">
                          <a:effectLst/>
                        </a:rPr>
                        <a:t>agar </a:t>
                      </a:r>
                      <a:r>
                        <a:rPr lang="en-US" sz="1400" dirty="0" smtClean="0">
                          <a:effectLst/>
                        </a:rPr>
                        <a:t>B</a:t>
                      </a:r>
                      <a:r>
                        <a:rPr lang="id-ID" sz="1400" dirty="0" smtClean="0">
                          <a:effectLst/>
                        </a:rPr>
                        <a:t>udaya</a:t>
                      </a:r>
                      <a:r>
                        <a:rPr lang="id-ID" sz="1400" dirty="0">
                          <a:effectLst/>
                        </a:rPr>
                        <a:t>, </a:t>
                      </a:r>
                      <a:r>
                        <a:rPr lang="en-US" sz="1400" dirty="0" smtClean="0">
                          <a:effectLst/>
                        </a:rPr>
                        <a:t>T</a:t>
                      </a:r>
                      <a:r>
                        <a:rPr lang="id-ID" sz="1400" dirty="0" smtClean="0">
                          <a:effectLst/>
                        </a:rPr>
                        <a:t>aman </a:t>
                      </a:r>
                      <a:r>
                        <a:rPr lang="en-US" sz="1400" dirty="0" smtClean="0">
                          <a:effectLst/>
                        </a:rPr>
                        <a:t>B</a:t>
                      </a:r>
                      <a:r>
                        <a:rPr lang="id-ID" sz="1400" dirty="0" smtClean="0">
                          <a:effectLst/>
                        </a:rPr>
                        <a:t>udaya  </a:t>
                      </a:r>
                      <a:r>
                        <a:rPr lang="id-ID" sz="1400" dirty="0">
                          <a:effectLst/>
                        </a:rPr>
                        <a:t>dll sebagai sarana dan prasarana  pembelajaran pendidikan karakter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29" marR="4752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400" dirty="0">
                          <a:effectLst/>
                        </a:rPr>
                        <a:t>Sinergisitas program/kegiatan antar museum dan </a:t>
                      </a:r>
                      <a:r>
                        <a:rPr lang="en-US" sz="1400" dirty="0" err="1">
                          <a:effectLst/>
                        </a:rPr>
                        <a:t>pemangku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kepentingan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29" marR="4752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</a:rPr>
                        <a:t>Hasil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penelitian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dan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koleksi</a:t>
                      </a:r>
                      <a:r>
                        <a:rPr lang="en-US" sz="1400" dirty="0">
                          <a:effectLst/>
                        </a:rPr>
                        <a:t> museum </a:t>
                      </a:r>
                      <a:r>
                        <a:rPr lang="en-US" sz="1400" dirty="0" err="1">
                          <a:effectLst/>
                        </a:rPr>
                        <a:t>belum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dimanfaatkan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secara</a:t>
                      </a:r>
                      <a:r>
                        <a:rPr lang="en-US" sz="1400" dirty="0">
                          <a:effectLst/>
                        </a:rPr>
                        <a:t> optimal </a:t>
                      </a:r>
                      <a:r>
                        <a:rPr lang="en-US" sz="1400" dirty="0" err="1">
                          <a:effectLst/>
                        </a:rPr>
                        <a:t>untuk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pembelajaran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publik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29" marR="4752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</a:rPr>
                        <a:t>Keterlibatan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masyarakat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dalam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mengembangkan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potensi</a:t>
                      </a:r>
                      <a:r>
                        <a:rPr lang="en-US" sz="1400" dirty="0">
                          <a:effectLst/>
                        </a:rPr>
                        <a:t> museum.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29" marR="4752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</a:rPr>
                        <a:t>Menjadikan</a:t>
                      </a:r>
                      <a:r>
                        <a:rPr lang="en-US" sz="1400" dirty="0">
                          <a:effectLst/>
                        </a:rPr>
                        <a:t> museum </a:t>
                      </a:r>
                      <a:r>
                        <a:rPr lang="en-US" sz="1400" dirty="0" err="1">
                          <a:effectLst/>
                        </a:rPr>
                        <a:t>sebagai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ruang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publik</a:t>
                      </a:r>
                      <a:r>
                        <a:rPr lang="en-US" sz="1400" dirty="0">
                          <a:effectLst/>
                        </a:rPr>
                        <a:t>.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29" marR="4752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17987">
                <a:tc vMerge="1"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29" marR="4752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29" marR="4752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29" marR="4752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Belum adanya kesepakatan antar museum dalam upaya pengembangan pendidikan karakter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29" marR="4752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400">
                          <a:effectLst/>
                        </a:rPr>
                        <a:t>Museum masuk sekolah</a:t>
                      </a:r>
                    </a:p>
                    <a:p>
                      <a:pPr marL="342900" marR="0" lvl="0" indent="-34290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400">
                          <a:effectLst/>
                        </a:rPr>
                        <a:t>Museum keliling</a:t>
                      </a:r>
                    </a:p>
                    <a:p>
                      <a:pPr marL="342900" marR="0" lvl="0" indent="-34290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400">
                          <a:effectLst/>
                        </a:rPr>
                        <a:t>Ruang bermain anak</a:t>
                      </a:r>
                    </a:p>
                    <a:p>
                      <a:pPr marL="342900" marR="0" lvl="0" indent="-34290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400">
                          <a:effectLst/>
                        </a:rPr>
                        <a:t>Pameran Nusantara</a:t>
                      </a:r>
                    </a:p>
                    <a:p>
                      <a:pPr marL="342900" marR="0" lvl="0" indent="-34290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400">
                          <a:effectLst/>
                        </a:rPr>
                        <a:t>Lomba cerdas cermat budaya dan kebangsaan Indonesia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29" marR="4752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</a:rPr>
                        <a:t>Menjadikan</a:t>
                      </a:r>
                      <a:r>
                        <a:rPr lang="en-US" sz="1400" dirty="0">
                          <a:effectLst/>
                        </a:rPr>
                        <a:t> museum </a:t>
                      </a:r>
                      <a:r>
                        <a:rPr lang="en-US" sz="1400" dirty="0" err="1">
                          <a:effectLst/>
                        </a:rPr>
                        <a:t>sebagai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tempat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untuk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pengembangan</a:t>
                      </a:r>
                      <a:r>
                        <a:rPr lang="en-US" sz="1400" dirty="0">
                          <a:effectLst/>
                        </a:rPr>
                        <a:t>:</a:t>
                      </a:r>
                    </a:p>
                    <a:p>
                      <a:pPr marL="342900" marR="0" lvl="0" indent="-34290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400" dirty="0" err="1">
                          <a:effectLst/>
                        </a:rPr>
                        <a:t>Kreasi</a:t>
                      </a:r>
                      <a:endParaRPr lang="en-US" sz="1400" dirty="0">
                        <a:effectLst/>
                      </a:endParaRPr>
                    </a:p>
                    <a:p>
                      <a:pPr marL="342900" marR="0" lvl="0" indent="-34290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400" dirty="0" err="1">
                          <a:effectLst/>
                        </a:rPr>
                        <a:t>Belajar</a:t>
                      </a:r>
                      <a:endParaRPr lang="en-US" sz="1400" dirty="0">
                        <a:effectLst/>
                      </a:endParaRPr>
                    </a:p>
                    <a:p>
                      <a:pPr marL="342900" marR="0" lvl="0" indent="-34290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400" dirty="0" err="1">
                          <a:effectLst/>
                        </a:rPr>
                        <a:t>Advokasi</a:t>
                      </a:r>
                      <a:endParaRPr lang="en-US" sz="1400" dirty="0">
                        <a:effectLst/>
                      </a:endParaRPr>
                    </a:p>
                    <a:p>
                      <a:pPr marL="342900" marR="0" lvl="0" indent="-34290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400" dirty="0" err="1">
                          <a:effectLst/>
                        </a:rPr>
                        <a:t>Ekspresi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29" marR="4752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3933004" y="125692"/>
            <a:ext cx="4255652" cy="3886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KOMISI I : PELESTARIAN WARISAN BUDAYA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0910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</TotalTime>
  <Words>282</Words>
  <Application>Microsoft Office PowerPoint</Application>
  <PresentationFormat>Widescreen</PresentationFormat>
  <Paragraphs>58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0" baseType="lpstr">
      <vt:lpstr>MS PGothic</vt:lpstr>
      <vt:lpstr>Arial</vt:lpstr>
      <vt:lpstr>Batang</vt:lpstr>
      <vt:lpstr>Calibri</vt:lpstr>
      <vt:lpstr>Calibri Light</vt:lpstr>
      <vt:lpstr>Cambria</vt:lpstr>
      <vt:lpstr>Times New Roman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KOMISI 1 PELESTARIAN WARISAN BUDAYA</dc:title>
  <dc:creator>WIRANISKALA</dc:creator>
  <cp:lastModifiedBy>WIRANISKALA</cp:lastModifiedBy>
  <cp:revision>3</cp:revision>
  <dcterms:created xsi:type="dcterms:W3CDTF">2017-03-02T09:57:51Z</dcterms:created>
  <dcterms:modified xsi:type="dcterms:W3CDTF">2017-03-02T10:17:33Z</dcterms:modified>
</cp:coreProperties>
</file>