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64" r:id="rId3"/>
    <p:sldId id="365" r:id="rId4"/>
    <p:sldId id="362" r:id="rId5"/>
    <p:sldId id="349" r:id="rId6"/>
    <p:sldId id="350" r:id="rId7"/>
    <p:sldId id="366" r:id="rId8"/>
    <p:sldId id="367" r:id="rId9"/>
    <p:sldId id="368" r:id="rId10"/>
    <p:sldId id="352" r:id="rId11"/>
    <p:sldId id="353" r:id="rId12"/>
    <p:sldId id="354" r:id="rId13"/>
    <p:sldId id="355" r:id="rId14"/>
    <p:sldId id="369" r:id="rId15"/>
    <p:sldId id="370" r:id="rId16"/>
    <p:sldId id="35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782" autoAdjust="0"/>
  </p:normalViewPr>
  <p:slideViewPr>
    <p:cSldViewPr>
      <p:cViewPr varScale="1">
        <p:scale>
          <a:sx n="74" d="100"/>
          <a:sy n="74" d="100"/>
        </p:scale>
        <p:origin x="3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12F7B-46C1-441C-8EBA-0BC525716082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C99C0-6774-4DB3-9305-C6B4CC458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E3EDF-CEBE-4BA8-B5E0-A7B39CC7DA68}" type="datetimeFigureOut">
              <a:rPr lang="en-US" smtClean="0"/>
              <a:pPr/>
              <a:t>4/29/2019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4DAA1-1565-4C8D-AF9E-E4D1ADEDE04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44715">
              <a:defRPr/>
            </a:pPr>
            <a:fld id="{74CF48FA-09D2-43B8-9390-95B78A56A3A5}" type="slidenum">
              <a:rPr lang="en-US">
                <a:solidFill>
                  <a:prstClr val="black"/>
                </a:solidFill>
              </a:rPr>
              <a:pPr defTabSz="944715"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DB7B66-32E7-4E4F-8640-2863CDF833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864-7E9A-4919-997C-26B1278D6FC0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22DF-B897-4405-9601-3550966FC323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CB61-9E38-4F11-BA39-64C8BFE7FAFD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50B-0BDD-4972-A7F7-BAF2BC176599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B28-6447-4D82-BE3A-278B2ECE71D8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95E5-6627-4025-980E-00215D4544FA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9926-D179-4BDC-89D6-93C9CA508639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07BE-8D2E-4EB8-B2F1-4D0572E044B6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D189-8625-4ED0-8419-3003089144D3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0F4B-5AE1-4B39-AB40-9C4019A0B8A4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3F1A-CA7D-40E2-92CC-1648DB5FBD92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B39D7-632B-49A2-A2BA-285D713B8B6B}" type="datetime1">
              <a:rPr lang="en-US" smtClean="0"/>
              <a:pPr/>
              <a:t>4/29/2019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91E7-53D3-4456-9929-B75976C6467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152749"/>
            <a:ext cx="8693026" cy="1636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1080120"/>
          </a:xfrm>
        </p:spPr>
        <p:txBody>
          <a:bodyPr anchor="b">
            <a:noAutofit/>
          </a:bodyPr>
          <a:lstStyle/>
          <a:p>
            <a:pPr eaLnBrk="1" hangingPunct="1"/>
            <a:r>
              <a:rPr lang="id-ID" sz="2400" b="1" dirty="0">
                <a:solidFill>
                  <a:srgbClr val="C00000"/>
                </a:solidFill>
                <a:latin typeface="Franklin Gothic Demi" pitchFamily="34" charset="0"/>
              </a:rPr>
              <a:t>PERTANGGUNGJAWABAN DANA BANTUAN PEMERINTAH</a:t>
            </a:r>
            <a:br>
              <a:rPr lang="id-ID" sz="2400" b="1" dirty="0">
                <a:solidFill>
                  <a:srgbClr val="C00000"/>
                </a:solidFill>
                <a:latin typeface="Franklin Gothic Demi" pitchFamily="34" charset="0"/>
              </a:rPr>
            </a:br>
            <a:r>
              <a:rPr lang="id-ID" sz="2400" b="1" dirty="0">
                <a:solidFill>
                  <a:srgbClr val="C00000"/>
                </a:solidFill>
                <a:latin typeface="Franklin Gothic Demi" pitchFamily="34" charset="0"/>
              </a:rPr>
              <a:t>FASILITASI KOMUNITAS BUDAYA DI MASYARAKAT</a:t>
            </a:r>
            <a:br>
              <a:rPr lang="id-ID" sz="2400" b="1" dirty="0">
                <a:solidFill>
                  <a:srgbClr val="C00000"/>
                </a:solidFill>
                <a:latin typeface="Franklin Gothic Demi" pitchFamily="34" charset="0"/>
              </a:rPr>
            </a:br>
            <a:r>
              <a:rPr lang="id-ID" sz="2400" b="1" dirty="0">
                <a:solidFill>
                  <a:srgbClr val="C00000"/>
                </a:solidFill>
                <a:latin typeface="Franklin Gothic Demi" pitchFamily="34" charset="0"/>
              </a:rPr>
              <a:t>DAN REVITALISASI DESA ADAT</a:t>
            </a:r>
            <a:r>
              <a:rPr lang="en-AU" sz="3200" b="1" dirty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endParaRPr lang="id-ID" sz="4000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043608" y="3717032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d-ID" b="1" dirty="0"/>
          </a:p>
          <a:p>
            <a:pPr algn="ctr"/>
            <a:r>
              <a:rPr lang="id-ID" b="1" dirty="0"/>
              <a:t>Dr. MARALUS PANGGABEAN, MSc </a:t>
            </a:r>
          </a:p>
          <a:p>
            <a:pPr algn="ctr"/>
            <a:r>
              <a:rPr lang="en-US" b="1" dirty="0"/>
              <a:t>Auditor Ahli Utama</a:t>
            </a:r>
            <a:endParaRPr lang="id-ID" b="1" dirty="0"/>
          </a:p>
          <a:p>
            <a:pPr algn="ctr"/>
            <a:r>
              <a:rPr lang="id-ID" b="1" dirty="0"/>
              <a:t>Inspektorat Jenderal Kementerian Pendidikan dan Kebudayaan</a:t>
            </a:r>
            <a:endParaRPr lang="id-ID" sz="2400" b="1" dirty="0"/>
          </a:p>
        </p:txBody>
      </p:sp>
      <p:pic>
        <p:nvPicPr>
          <p:cNvPr id="18437" name="Picture 4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8640"/>
            <a:ext cx="15255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5229200"/>
            <a:ext cx="8697788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rgbClr val="0070C0"/>
                </a:solidFill>
              </a:rPr>
              <a:t>WORKSHOP BANTUAN PEMERINTAH </a:t>
            </a:r>
          </a:p>
          <a:p>
            <a:pPr algn="ctr">
              <a:defRPr/>
            </a:pPr>
            <a:r>
              <a:rPr lang="id-ID" b="1" dirty="0">
                <a:solidFill>
                  <a:srgbClr val="0070C0"/>
                </a:solidFill>
              </a:rPr>
              <a:t>DIREKTORAT KEPERCAYAAN TERHADAP TUHAN YME DAN TRADISI</a:t>
            </a:r>
          </a:p>
          <a:p>
            <a:pPr algn="ctr">
              <a:defRPr/>
            </a:pPr>
            <a:r>
              <a:rPr lang="id-ID" b="1" dirty="0">
                <a:solidFill>
                  <a:schemeClr val="accent3">
                    <a:lumMod val="50000"/>
                  </a:schemeClr>
                </a:solidFill>
              </a:rPr>
              <a:t>FASILITASI KOMUNITAS BUDAYA DI MASYARAKAT DAN REVITALISASI DESA ADAT T.A 2019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dirty="0">
                <a:solidFill>
                  <a:srgbClr val="0070C0"/>
                </a:solidFill>
              </a:rPr>
              <a:t>Jakarta, 29 April -3 Mei</a:t>
            </a:r>
            <a:r>
              <a:rPr lang="en-US" dirty="0">
                <a:solidFill>
                  <a:srgbClr val="0070C0"/>
                </a:solidFill>
              </a:rPr>
              <a:t> 201</a:t>
            </a:r>
            <a:r>
              <a:rPr lang="id-ID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d-ID" sz="3600" b="1" dirty="0">
                <a:solidFill>
                  <a:srgbClr val="002060"/>
                </a:solidFill>
              </a:rPr>
              <a:t>Pertanggungjawaban Bantuan Pemerintah (3)</a:t>
            </a:r>
            <a:br>
              <a:rPr lang="id-ID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d-ID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9.   Pertanggungjawaban bersifat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dministratif, artinya semua dana yang diterima, disimpan dan digunakan harus dilakukan pencatatan dan memiliki dokumen pendukungnya; </a:t>
            </a:r>
          </a:p>
          <a:p>
            <a:pPr marL="514350" indent="-514350">
              <a:buNone/>
            </a:pP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10. Pertanggungjawaban bersifat fisik, artinya pekerjaan fisik rehab/pembangunan  telah sesuai dengan yang dipersyaratkan dalam  juknis/spesifikasinya;</a:t>
            </a:r>
          </a:p>
          <a:p>
            <a:pPr marL="514350" indent="-514350">
              <a:buNone/>
            </a:pP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11. Pertanggungjawaban secara hukum (legal), artinya semua dokumen yang dibuat telah lengkap dan mendapat otorisasi dari pejabat yang berwenang (tidak fiktif).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77788" y="896921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4050" y="89374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d-ID" sz="4000" b="1" dirty="0">
                <a:solidFill>
                  <a:srgbClr val="FF0000"/>
                </a:solidFill>
              </a:rPr>
              <a:t>Temuan Pengawasan Bantuan Pemerintah (1)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Realisasi pelaksanaan kegiatan tidak sesuai dengan proposal/usulan yang diajukan;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Status lahan/tanah tidak sesuai ketentuan;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Konsultan Perencana/Pengawas tidak melaksanakan kewajibannya;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Kuitansi bukti pembelian/pembayaran barang tidak sesuai (fiktif);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Pelaksanaan pekerjaan fisik tidak didukung dengan daftar hadir;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Bukti kuitansi pembayaran upah tidak ditandatangani oleh ybs (pekerja).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51520" y="1052736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62000" y="105273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d-ID" sz="4000" b="1" dirty="0">
                <a:solidFill>
                  <a:srgbClr val="FF0000"/>
                </a:solidFill>
              </a:rPr>
              <a:t>Temuan Pengawasan Bantuan Pemerintah (2)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371656" cy="5328592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6. 	Penerima Bantuan tidak membuat laporan pertanggungjawaban penggunaan dana dan laporan hasil pelaksanaan kegiatan;</a:t>
            </a:r>
          </a:p>
          <a:p>
            <a:pPr marL="514350" indent="-514350" algn="just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7. Sisa dana Bantuan tidak tersalurkan sampai dengan berakhirnya tahun anggaran;</a:t>
            </a:r>
          </a:p>
          <a:p>
            <a:pPr marL="514350" indent="-514350" algn="just">
              <a:buAutoNum type="arabicPeriod" startAt="8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Perubahan pelaksanaan fisik kegiatan tidak didukung dengan berita acara pekerjaan tambah kurang.</a:t>
            </a:r>
          </a:p>
          <a:p>
            <a:pPr marL="514350" indent="-514350" algn="just">
              <a:buAutoNum type="arabicPeriod" startAt="8"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Berita Acara Serah Terima (BAST) tidak dibuat / tidak ditandatangani / tidak dikirim ke Direktorat /Direktorat tidak mengirim kembali ke Penerima Bantuan.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51520" y="1052736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62000" y="105273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d-ID" sz="4000" b="1" dirty="0">
                <a:solidFill>
                  <a:srgbClr val="FF0000"/>
                </a:solidFill>
              </a:rPr>
              <a:t>Temuan Pengawasan Bantuan Pemerintah (3)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587680" cy="5328592"/>
          </a:xfrm>
        </p:spPr>
        <p:txBody>
          <a:bodyPr>
            <a:normAutofit lnSpcReduction="10000"/>
          </a:bodyPr>
          <a:lstStyle/>
          <a:p>
            <a:pPr marL="622300" indent="-514350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9.  Penerima Bantuan tidak membuat RAB;</a:t>
            </a:r>
          </a:p>
          <a:p>
            <a:pPr marL="622300" indent="-514350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10. Pelaksanaan pekerjaan tidak sesuai RAB;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2300" indent="-514350">
              <a:buNone/>
              <a:defRPr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11.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selesai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dibayar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100%.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2300" indent="-514350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12. Terdapat ketidakwajaran harga;</a:t>
            </a:r>
          </a:p>
          <a:p>
            <a:pPr marL="622300" indent="-514350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13. Mutu barang/bahan tidak sesuai spesifikasi; </a:t>
            </a:r>
          </a:p>
          <a:p>
            <a:pPr marL="622300" indent="-514350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14. Hasil pelaksanaan Bantuan Sarana/Prasarana tidak dimanfaatkan untuk proses pembelajaran;</a:t>
            </a:r>
          </a:p>
          <a:p>
            <a:pPr marL="622300" indent="-514350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15.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Pajak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belum dipungut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belum disetor ke Kas Negara.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2300" indent="-514350">
              <a:buNone/>
              <a:defRPr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Kemajuan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51520" y="1052736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62000" y="105273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987FC-48D7-44B4-8359-CF6496F96F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11560" y="0"/>
            <a:ext cx="77724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id-ID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id-ID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FOKUS PENGAWASAN BANTUAN PEMERINTAH</a:t>
            </a:r>
            <a:endParaRPr lang="id-ID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3733800" y="3962400"/>
            <a:ext cx="1600200" cy="1600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dirty="0">
                <a:solidFill>
                  <a:srgbClr val="333300"/>
                </a:solidFill>
                <a:latin typeface="Arial Narrow" pitchFamily="34" charset="0"/>
              </a:rPr>
              <a:t>HARGA</a:t>
            </a:r>
            <a:r>
              <a:rPr lang="id-ID" b="1" dirty="0">
                <a:solidFill>
                  <a:srgbClr val="333300"/>
                </a:solidFill>
                <a:latin typeface="Arial Narrow" pitchFamily="34" charset="0"/>
              </a:rPr>
              <a:t> /</a:t>
            </a:r>
          </a:p>
          <a:p>
            <a:pPr algn="ctr" eaLnBrk="0" hangingPunct="0"/>
            <a:r>
              <a:rPr lang="id-ID" b="1" dirty="0">
                <a:solidFill>
                  <a:srgbClr val="333300"/>
                </a:solidFill>
                <a:latin typeface="Arial Narrow" pitchFamily="34" charset="0"/>
              </a:rPr>
              <a:t>BIAYA</a:t>
            </a:r>
            <a:endParaRPr lang="en-US" b="1" dirty="0">
              <a:solidFill>
                <a:srgbClr val="333300"/>
              </a:solidFill>
              <a:latin typeface="Arial Narrow" pitchFamily="34" charset="0"/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3657600" y="1295400"/>
            <a:ext cx="1600200" cy="16002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accent2"/>
                </a:solidFill>
                <a:latin typeface="Arial" charset="0"/>
              </a:rPr>
              <a:t>5 </a:t>
            </a:r>
          </a:p>
          <a:p>
            <a:pPr algn="ctr" eaLnBrk="0" hangingPunct="0"/>
            <a:r>
              <a:rPr lang="en-US" b="1" dirty="0">
                <a:solidFill>
                  <a:schemeClr val="accent2"/>
                </a:solidFill>
                <a:latin typeface="Arial" charset="0"/>
              </a:rPr>
              <a:t>TEPAT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28600" y="3810000"/>
            <a:ext cx="1600200" cy="1600200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bg2"/>
                </a:solidFill>
                <a:latin typeface="Arial Narrow" pitchFamily="34" charset="0"/>
              </a:rPr>
              <a:t>KUALITAS</a:t>
            </a: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7239000" y="3733800"/>
            <a:ext cx="1600200" cy="16002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3300"/>
                </a:solidFill>
                <a:latin typeface="Arial Narrow" pitchFamily="34" charset="0"/>
              </a:rPr>
              <a:t>WAKTU</a:t>
            </a:r>
          </a:p>
        </p:txBody>
      </p:sp>
      <p:cxnSp>
        <p:nvCxnSpPr>
          <p:cNvPr id="53258" name="AutoShape 10"/>
          <p:cNvCxnSpPr>
            <a:cxnSpLocks noChangeShapeType="1"/>
            <a:stCxn id="53254" idx="4"/>
            <a:endCxn id="53255" idx="7"/>
          </p:cNvCxnSpPr>
          <p:nvPr/>
        </p:nvCxnSpPr>
        <p:spPr bwMode="auto">
          <a:xfrm flipH="1">
            <a:off x="1593850" y="2895600"/>
            <a:ext cx="2863850" cy="11493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9" name="AutoShape 11"/>
          <p:cNvCxnSpPr>
            <a:cxnSpLocks noChangeShapeType="1"/>
            <a:stCxn id="53254" idx="4"/>
            <a:endCxn id="53256" idx="1"/>
          </p:cNvCxnSpPr>
          <p:nvPr/>
        </p:nvCxnSpPr>
        <p:spPr bwMode="auto">
          <a:xfrm>
            <a:off x="4457700" y="2895600"/>
            <a:ext cx="3016250" cy="10731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0" name="AutoShape 12"/>
          <p:cNvCxnSpPr>
            <a:cxnSpLocks noChangeShapeType="1"/>
          </p:cNvCxnSpPr>
          <p:nvPr/>
        </p:nvCxnSpPr>
        <p:spPr bwMode="auto">
          <a:xfrm>
            <a:off x="4495800" y="2971800"/>
            <a:ext cx="0" cy="838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5486400" y="3886200"/>
            <a:ext cx="1600200" cy="16002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d-ID" b="1" dirty="0">
                <a:solidFill>
                  <a:srgbClr val="660033"/>
                </a:solidFill>
                <a:latin typeface="Arial Narrow" pitchFamily="34" charset="0"/>
              </a:rPr>
              <a:t>SASARAN</a:t>
            </a:r>
            <a:endParaRPr lang="en-US" b="1" dirty="0">
              <a:solidFill>
                <a:srgbClr val="660033"/>
              </a:solidFill>
              <a:latin typeface="Arial Narrow" pitchFamily="34" charset="0"/>
            </a:endParaRPr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1981200" y="3962400"/>
            <a:ext cx="1600200" cy="1600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660066"/>
                </a:solidFill>
                <a:latin typeface="Arial Narrow" pitchFamily="34" charset="0"/>
              </a:rPr>
              <a:t>KUANTITAS</a:t>
            </a:r>
          </a:p>
        </p:txBody>
      </p:sp>
      <p:cxnSp>
        <p:nvCxnSpPr>
          <p:cNvPr id="53263" name="AutoShape 15"/>
          <p:cNvCxnSpPr>
            <a:cxnSpLocks noChangeShapeType="1"/>
            <a:stCxn id="53254" idx="4"/>
          </p:cNvCxnSpPr>
          <p:nvPr/>
        </p:nvCxnSpPr>
        <p:spPr bwMode="auto">
          <a:xfrm flipH="1">
            <a:off x="3354388" y="2895600"/>
            <a:ext cx="1103312" cy="13017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4" name="AutoShape 16"/>
          <p:cNvCxnSpPr>
            <a:cxnSpLocks noChangeShapeType="1"/>
            <a:stCxn id="53254" idx="4"/>
            <a:endCxn id="53261" idx="1"/>
          </p:cNvCxnSpPr>
          <p:nvPr/>
        </p:nvCxnSpPr>
        <p:spPr bwMode="auto">
          <a:xfrm>
            <a:off x="4457700" y="2895600"/>
            <a:ext cx="1263650" cy="12255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Rectangle 14"/>
          <p:cNvSpPr/>
          <p:nvPr/>
        </p:nvSpPr>
        <p:spPr>
          <a:xfrm>
            <a:off x="0" y="6021288"/>
            <a:ext cx="9144000" cy="6480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PENGAWASAN YANG EFEKTIF, EFISIEN, TRANSPARAN, DAN TAAT HUKUM</a:t>
            </a:r>
            <a:r>
              <a:rPr lang="id-ID" sz="2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 autoUpdateAnimBg="0"/>
      <p:bldP spid="53254" grpId="0" animBg="1" autoUpdateAnimBg="0"/>
      <p:bldP spid="53255" grpId="0" animBg="1" autoUpdateAnimBg="0"/>
      <p:bldP spid="53256" grpId="0" animBg="1" autoUpdateAnimBg="0"/>
      <p:bldP spid="53261" grpId="0" animBg="1" autoUpdateAnimBg="0"/>
      <p:bldP spid="5326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REKOMENDASI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587680" cy="5328592"/>
          </a:xfrm>
        </p:spPr>
        <p:txBody>
          <a:bodyPr>
            <a:normAutofit lnSpcReduction="10000"/>
          </a:bodyPr>
          <a:lstStyle/>
          <a:p>
            <a:pPr marL="622300" indent="-514350">
              <a:buNone/>
              <a:defRPr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Juknis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Proposal, MoU,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Materi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Bintek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Sosialisasi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surat-menyurat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dan BAST agar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softcopy (paperless)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format </a:t>
            </a:r>
            <a:r>
              <a:rPr lang="en-US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pdf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dan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dikirim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via </a:t>
            </a:r>
            <a:r>
              <a:rPr lang="en-US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WA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622300" indent="-514350">
              <a:buNone/>
              <a:defRPr/>
            </a:pP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2300" indent="-514350">
              <a:buAutoNum type="arabicPeriod" startAt="2"/>
              <a:defRPr/>
            </a:pP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Bintek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Sosialisasi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Visitasi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Verifikasi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Monitoring agar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memanfaatkan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TIK dan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aplikasi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ponsel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107950" indent="0">
              <a:buNone/>
              <a:defRPr/>
            </a:pP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2300" indent="-514350">
              <a:buNone/>
              <a:defRPr/>
            </a:pP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3. 	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Komunikasi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PPK,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Bendahara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Konsultan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Dinas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Pendidikan, </a:t>
            </a:r>
            <a:r>
              <a:rPr lang="id-ID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pihak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bantuan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e-mail </a:t>
            </a:r>
            <a:r>
              <a:rPr lang="en-US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group WA.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51520" y="1052736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62000" y="105273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939230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512168"/>
          </a:xfrm>
        </p:spPr>
        <p:txBody>
          <a:bodyPr>
            <a:normAutofit fontScale="90000"/>
          </a:bodyPr>
          <a:lstStyle/>
          <a:p>
            <a:r>
              <a:rPr lang="id-ID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HAL-HAL YANG PERLU DIPERHATIKAN DALAM MENGELOLA BANTUAN AGAR </a:t>
            </a:r>
            <a:br>
              <a:rPr lang="id-ID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d-ID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TIDAK TERJERAT KASUS HUKUM: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80928"/>
            <a:ext cx="8371656" cy="3888432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  <a:defRPr/>
            </a:pP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Tidak melakukan </a:t>
            </a:r>
            <a:r>
              <a:rPr lang="id-ID" i="1" dirty="0">
                <a:latin typeface="Tahoma" pitchFamily="34" charset="0"/>
                <a:ea typeface="Tahoma" pitchFamily="34" charset="0"/>
                <a:cs typeface="Tahoma" pitchFamily="34" charset="0"/>
              </a:rPr>
              <a:t>mark up;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23887" indent="-514350">
              <a:buFont typeface="+mj-lt"/>
              <a:buAutoNum type="arabicPeriod"/>
              <a:defRPr/>
            </a:pP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Tidak Fiktif;</a:t>
            </a:r>
          </a:p>
          <a:p>
            <a:pPr marL="623887" indent="-514350">
              <a:buFont typeface="+mj-lt"/>
              <a:buAutoNum type="arabicPeriod"/>
              <a:defRPr/>
            </a:pP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Tidak menerima/memberi suap (gratifikasi).</a:t>
            </a:r>
          </a:p>
          <a:p>
            <a:pPr marL="623887" indent="-514350">
              <a:buFont typeface="+mj-lt"/>
              <a:buAutoNum type="arabicPeriod"/>
              <a:defRPr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538" indent="0">
              <a:buNone/>
              <a:defRPr/>
            </a:pPr>
            <a:r>
              <a:rPr lang="id-ID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DIJAMIN AMAN (Bisa Tidur Nyenyak)</a:t>
            </a:r>
            <a:endParaRPr lang="id-ID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51520" y="1988840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62000" y="1988840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066800"/>
            <a:ext cx="9144000" cy="502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1" name="Title 3"/>
          <p:cNvSpPr txBox="1">
            <a:spLocks/>
          </p:cNvSpPr>
          <p:nvPr/>
        </p:nvSpPr>
        <p:spPr bwMode="auto">
          <a:xfrm>
            <a:off x="3714750" y="4800600"/>
            <a:ext cx="5429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6000" b="1" i="1" dirty="0">
                <a:latin typeface="Book Antiqua" pitchFamily="18" charset="0"/>
                <a:ea typeface="+mj-ea"/>
              </a:rPr>
              <a:t>Terima kasih</a:t>
            </a:r>
          </a:p>
        </p:txBody>
      </p:sp>
      <p:sp>
        <p:nvSpPr>
          <p:cNvPr id="21509" name="TextBox 10"/>
          <p:cNvSpPr txBox="1">
            <a:spLocks noChangeArrowheads="1"/>
          </p:cNvSpPr>
          <p:nvPr/>
        </p:nvSpPr>
        <p:spPr bwMode="auto">
          <a:xfrm>
            <a:off x="0" y="1066800"/>
            <a:ext cx="9144000" cy="8620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sz="2400" i="1" dirty="0">
                <a:solidFill>
                  <a:srgbClr val="FF0000"/>
                </a:solidFill>
                <a:latin typeface="Berlin Sans FB" pitchFamily="34" charset="0"/>
              </a:rPr>
              <a:t>PEGAWAI INSPEKTORAT JENDERAL KEM</a:t>
            </a:r>
            <a:r>
              <a:rPr lang="id-ID" sz="2400" i="1" dirty="0">
                <a:solidFill>
                  <a:srgbClr val="FF0000"/>
                </a:solidFill>
                <a:latin typeface="Berlin Sans FB" pitchFamily="34" charset="0"/>
              </a:rPr>
              <a:t>EN</a:t>
            </a:r>
            <a:r>
              <a:rPr lang="en-US" sz="2400" i="1" dirty="0">
                <a:solidFill>
                  <a:srgbClr val="FF0000"/>
                </a:solidFill>
                <a:latin typeface="Berlin Sans FB" pitchFamily="34" charset="0"/>
              </a:rPr>
              <a:t>DIKBUD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i="1" dirty="0">
                <a:solidFill>
                  <a:srgbClr val="FF0000"/>
                </a:solidFill>
                <a:latin typeface="Berlin Sans FB" pitchFamily="34" charset="0"/>
              </a:rPr>
              <a:t>TIDAK MENERIMA GRATIFIKASI 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DALAM MELAKSANAKAN TUGAS</a:t>
            </a:r>
          </a:p>
        </p:txBody>
      </p:sp>
      <p:pic>
        <p:nvPicPr>
          <p:cNvPr id="46085" name="Picture 13" descr="20100312093132@01_stop_gratifikas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85750" y="5286375"/>
            <a:ext cx="3278138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rgbClr val="FF0000"/>
                </a:solidFill>
                <a:latin typeface="Arial Narrow" pitchFamily="34" charset="0"/>
              </a:rPr>
              <a:t>maraluspanggabean@yahoo.com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rgbClr val="FF0000"/>
                </a:solidFill>
                <a:latin typeface="Arial Narrow" pitchFamily="34" charset="0"/>
              </a:rPr>
              <a:t>HP 082111197101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91E7-53D3-4456-9929-B75976C6467B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1"/>
          <p:cNvSpPr txBox="1">
            <a:spLocks/>
          </p:cNvSpPr>
          <p:nvPr/>
        </p:nvSpPr>
        <p:spPr>
          <a:xfrm>
            <a:off x="0" y="106363"/>
            <a:ext cx="9144000" cy="1378421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d-ID" sz="3600" b="1" dirty="0">
                <a:solidFill>
                  <a:srgbClr val="FF0000"/>
                </a:solidFill>
                <a:cs typeface="Tahoma" pitchFamily="34" charset="0"/>
              </a:rPr>
              <a:t>TUGAS DAN FUNGSI INSPEKTORAT JENDERAL</a:t>
            </a:r>
          </a:p>
          <a:p>
            <a:pPr algn="ctr">
              <a:defRPr/>
            </a:pPr>
            <a:r>
              <a:rPr lang="id-ID" sz="2400" b="1" dirty="0">
                <a:cs typeface="Tahoma" pitchFamily="34" charset="0"/>
              </a:rPr>
              <a:t>M</a:t>
            </a:r>
            <a:r>
              <a:rPr lang="sv-SE" sz="2400" b="1" dirty="0">
                <a:cs typeface="Tahoma" pitchFamily="34" charset="0"/>
              </a:rPr>
              <a:t>elaksanakan pengawasan intern </a:t>
            </a:r>
            <a:endParaRPr lang="id-ID" sz="2400" b="1" dirty="0">
              <a:cs typeface="Tahoma" pitchFamily="34" charset="0"/>
            </a:endParaRPr>
          </a:p>
          <a:p>
            <a:pPr algn="ctr">
              <a:defRPr/>
            </a:pPr>
            <a:r>
              <a:rPr lang="sv-SE" sz="2400" b="1" dirty="0">
                <a:cs typeface="Tahoma" pitchFamily="34" charset="0"/>
              </a:rPr>
              <a:t>di lingkungan Kementerian Pendidikan </a:t>
            </a:r>
            <a:r>
              <a:rPr lang="id-ID" sz="2400" b="1" dirty="0">
                <a:cs typeface="Tahoma" pitchFamily="34" charset="0"/>
              </a:rPr>
              <a:t>dan Kebudayaan</a:t>
            </a:r>
            <a:endParaRPr lang="id-ID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1844824"/>
            <a:ext cx="7920880" cy="475252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>
              <a:solidFill>
                <a:schemeClr val="tx1"/>
              </a:solidFill>
              <a:cs typeface="Tahoma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>
              <a:solidFill>
                <a:schemeClr val="tx1"/>
              </a:solidFill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ahoma" pitchFamily="34" charset="0"/>
              </a:rPr>
              <a:t>Mengawal Efektivitas Implementasi Kebijakan Kemendikbud:</a:t>
            </a:r>
            <a:endParaRPr lang="id-ID" sz="2400" dirty="0">
              <a:solidFill>
                <a:schemeClr val="tx1"/>
              </a:solidFill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b="1" dirty="0">
                <a:solidFill>
                  <a:schemeClr val="tx1"/>
                </a:solidFill>
                <a:cs typeface="Arial" pitchFamily="34" charset="0"/>
              </a:rPr>
              <a:t>Pengelolaan APBN Kemendikbud;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b="1" dirty="0">
                <a:solidFill>
                  <a:schemeClr val="tx1"/>
                </a:solidFill>
                <a:cs typeface="Arial" pitchFamily="34" charset="0"/>
              </a:rPr>
              <a:t>Bantuan Pemerintah;</a:t>
            </a:r>
          </a:p>
          <a:p>
            <a:pPr lvl="1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Dana Dekonsentrasi dan Dana Alokasi Khusus;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Tunjangan Profesi Guru;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Pengadaan Barang / Jasa; 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Penerimaan Negara Bukan Pajak (PNBP);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Pengelolaan/Penertiban Barang Milik Negara;</a:t>
            </a:r>
          </a:p>
          <a:p>
            <a:pPr lvl="1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Implementasi Kurikulum dan Ujian Nasional;</a:t>
            </a:r>
          </a:p>
          <a:p>
            <a:pPr lvl="1" indent="-457200"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Pembinaan Kebudayaan dan Pengembangan Bahasa;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Program Indonesia Pintar;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Revitalisasi Pendidikan Vokasi;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  <a:cs typeface="Arial" pitchFamily="34" charset="0"/>
              </a:rPr>
              <a:t>Penguatan Pendidikan Karakter.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400" dirty="0">
              <a:solidFill>
                <a:schemeClr val="tx1"/>
              </a:solidFill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323528" y="1628800"/>
            <a:ext cx="8382000" cy="1031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22DA1-0425-4DEF-8459-777A790E7937}" type="slidenum">
              <a:rPr lang="id-ID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2286000"/>
            <a:ext cx="8305800" cy="421163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16832"/>
            <a:ext cx="4248472" cy="4752528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Pengadaan Barang/Peralatan;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Pembangunan Gedung;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Pengadaan Buku;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en-US" sz="2000" dirty="0">
                <a:latin typeface="Arial Rounded MT Bold" pitchFamily="34" charset="0"/>
                <a:cs typeface="Arial" pitchFamily="34" charset="0"/>
              </a:rPr>
              <a:t>Pen</a:t>
            </a:r>
            <a:r>
              <a:rPr lang="id-ID" sz="2000" dirty="0">
                <a:latin typeface="Arial Rounded MT Bold" pitchFamily="34" charset="0"/>
                <a:cs typeface="Arial" pitchFamily="34" charset="0"/>
              </a:rPr>
              <a:t>yaluran Bantuan Pemerintah;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Perbaikan</a:t>
            </a:r>
            <a:r>
              <a:rPr lang="en-US" sz="2000" dirty="0">
                <a:latin typeface="Arial Rounded MT Bold" pitchFamily="34" charset="0"/>
                <a:cs typeface="Arial" pitchFamily="34" charset="0"/>
              </a:rPr>
              <a:t>/Rehab</a:t>
            </a:r>
            <a:r>
              <a:rPr lang="id-ID" sz="2000" dirty="0">
                <a:latin typeface="Arial Rounded MT Bold" pitchFamily="34" charset="0"/>
                <a:cs typeface="Arial" pitchFamily="34" charset="0"/>
              </a:rPr>
              <a:t> Sarpras;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Penerimaan Peserta Didik Baru (PPDB) / UNBK/UNKP;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Penetapan Pelaksana Pekerjaan/Konsultan;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Pembayaran Fiktif;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Pemalsuan Dokumen;</a:t>
            </a:r>
          </a:p>
        </p:txBody>
      </p:sp>
      <p:sp>
        <p:nvSpPr>
          <p:cNvPr id="9" name="Rectangle 8"/>
          <p:cNvSpPr/>
          <p:nvPr/>
        </p:nvSpPr>
        <p:spPr>
          <a:xfrm>
            <a:off x="338138" y="980729"/>
            <a:ext cx="834866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/>
                <a:cs typeface="Arial" pitchFamily="34" charset="0"/>
              </a:rPr>
              <a:t>P</a:t>
            </a:r>
            <a:r>
              <a:rPr lang="id-ID" sz="2400" b="1" dirty="0">
                <a:solidFill>
                  <a:schemeClr val="accent6">
                    <a:lumMod val="75000"/>
                  </a:schemeClr>
                </a:solidFill>
                <a:latin typeface="Calibri"/>
                <a:cs typeface="Arial" pitchFamily="34" charset="0"/>
              </a:rPr>
              <a:t>ada umumnya sektor rawan risiko yang sering menimbulkan penyimpangan dan merugikan keuangan negara, antara lain :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/>
              <a:cs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3946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Wilayah Rawan </a:t>
            </a:r>
            <a:r>
              <a:rPr lang="id-ID" sz="36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Risiko</a:t>
            </a:r>
            <a:endParaRPr lang="id-ID" sz="36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8EC6D-4D9E-4124-A08C-6C88A26D450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2" y="1916832"/>
            <a:ext cx="446392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Clr>
                <a:schemeClr val="accent3"/>
              </a:buClr>
              <a:defRPr/>
            </a:pPr>
            <a:r>
              <a:rPr lang="id-ID" sz="2000" dirty="0">
                <a:latin typeface="Arial Rounded MT Bold" pitchFamily="34" charset="0"/>
              </a:rPr>
              <a:t>10. </a:t>
            </a:r>
            <a:r>
              <a:rPr lang="id-ID" sz="2000" dirty="0">
                <a:latin typeface="Arial Rounded MT Bold" pitchFamily="34" charset="0"/>
                <a:cs typeface="Arial" pitchFamily="34" charset="0"/>
              </a:rPr>
              <a:t>Manipulasi/penggelapan </a:t>
            </a:r>
          </a:p>
          <a:p>
            <a:pPr marL="514350" indent="-252413">
              <a:buClr>
                <a:schemeClr val="accent3"/>
              </a:buClr>
              <a:defRPr/>
            </a:pPr>
            <a:r>
              <a:rPr lang="id-ID" sz="2000" dirty="0">
                <a:latin typeface="Arial Rounded MT Bold" pitchFamily="34" charset="0"/>
                <a:cs typeface="Arial" pitchFamily="34" charset="0"/>
              </a:rPr>
              <a:t>   Uang/Barang;</a:t>
            </a:r>
            <a:endParaRPr lang="id-ID" sz="2000" dirty="0">
              <a:latin typeface="Arial Rounded MT Bold" pitchFamily="34" charset="0"/>
            </a:endParaRP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11. Pengadaan/Pembebasan  Lahan;</a:t>
            </a: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12. Realisasi pekerjaan tidak   sesuai kontrak/RAB;</a:t>
            </a: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13. Penggelembungan Harga;</a:t>
            </a: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14. Manipulasi Gaji Pegawai;</a:t>
            </a: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15. Pungutan tidak sah/Pungli;</a:t>
            </a: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16. Penerimaan Suap/Gratifikasi;</a:t>
            </a: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17. Penyalahgunaan biaya perjalanan dinas;</a:t>
            </a:r>
          </a:p>
          <a:p>
            <a:pPr marL="363538" indent="-363538">
              <a:spcBef>
                <a:spcPct val="20000"/>
              </a:spcBef>
              <a:defRPr/>
            </a:pPr>
            <a:r>
              <a:rPr lang="id-ID" sz="2000" dirty="0">
                <a:latin typeface="Arial Rounded MT Bold" pitchFamily="34" charset="0"/>
              </a:rPr>
              <a:t>18. Penerimaan pegawai/honorer.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77788" y="804863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4050" y="803275"/>
            <a:ext cx="8382000" cy="1031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0" y="762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Contoh Risiko Bantuan Pemerintah </a:t>
            </a:r>
          </a:p>
        </p:txBody>
      </p:sp>
      <p:grpSp>
        <p:nvGrpSpPr>
          <p:cNvPr id="4" name="Group 25"/>
          <p:cNvGrpSpPr/>
          <p:nvPr/>
        </p:nvGrpSpPr>
        <p:grpSpPr>
          <a:xfrm>
            <a:off x="539552" y="1357298"/>
            <a:ext cx="8175852" cy="509762"/>
            <a:chOff x="6320535" y="240320"/>
            <a:chExt cx="1905970" cy="509762"/>
          </a:xfrm>
        </p:grpSpPr>
        <p:sp>
          <p:nvSpPr>
            <p:cNvPr id="50" name="Rectangle 49"/>
            <p:cNvSpPr/>
            <p:nvPr/>
          </p:nvSpPr>
          <p:spPr>
            <a:xfrm>
              <a:off x="6366005" y="240320"/>
              <a:ext cx="1860500" cy="509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6320535" y="240320"/>
              <a:ext cx="1892551" cy="5097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b="1" dirty="0"/>
                <a:t>Bantuan Pemerintah</a:t>
              </a:r>
              <a:endParaRPr lang="id-ID" sz="2000" b="1" kern="1200" dirty="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539552" y="1484784"/>
            <a:ext cx="8175852" cy="4824536"/>
            <a:chOff x="4792585" y="416495"/>
            <a:chExt cx="3433920" cy="4318107"/>
          </a:xfrm>
        </p:grpSpPr>
        <p:sp>
          <p:nvSpPr>
            <p:cNvPr id="53" name="Rectangle 52"/>
            <p:cNvSpPr/>
            <p:nvPr/>
          </p:nvSpPr>
          <p:spPr>
            <a:xfrm>
              <a:off x="6366005" y="750082"/>
              <a:ext cx="1860500" cy="282138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Rectangle 53"/>
            <p:cNvSpPr/>
            <p:nvPr/>
          </p:nvSpPr>
          <p:spPr>
            <a:xfrm>
              <a:off x="4792585" y="416495"/>
              <a:ext cx="3433920" cy="43181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2800" b="0" i="0" u="none" kern="1200" dirty="0"/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b="0" i="0" u="none" kern="1200" dirty="0"/>
                <a:t>Tidak ada proposal;</a:t>
              </a:r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b="0" i="0" u="none" kern="1200" dirty="0"/>
                <a:t>Juknis belum sepenuhnya dipahami /ditaati; </a:t>
              </a:r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dirty="0"/>
                <a:t>Juknis</a:t>
              </a:r>
              <a:r>
                <a:rPr lang="id-ID" sz="2800" b="0" i="0" u="none" kern="1200" dirty="0"/>
                <a:t> terlambat;</a:t>
              </a:r>
              <a:endParaRPr lang="id-ID" sz="2800" kern="1200" dirty="0"/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b="0" i="0" u="none" kern="1200" dirty="0"/>
                <a:t>Penentuan penerima bantuan pemerintah tidak sesuai dengan kriteria;</a:t>
              </a:r>
              <a:endParaRPr lang="id-ID" sz="2800" kern="1200" dirty="0"/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b="0" i="0" u="none" kern="1200" dirty="0"/>
                <a:t>Indikasi pembiayaan ganda (APBN dan APBD serta Dana Masyarakat);</a:t>
              </a:r>
              <a:endParaRPr lang="id-ID" sz="2800" kern="1200" dirty="0"/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b="0" i="0" u="none" kern="1200" dirty="0"/>
                <a:t>Intervensi terhadap penentuan pelaksana pekerjaan;</a:t>
              </a:r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dirty="0"/>
                <a:t>Pungutan liar;</a:t>
              </a:r>
            </a:p>
            <a:p>
              <a:pPr marL="266700" lvl="1" indent="-2667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800" kern="1200" dirty="0"/>
                <a:t>Suap/Gratifikasi.</a:t>
              </a:r>
            </a:p>
          </p:txBody>
        </p:sp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8EC6D-4D9E-4124-A08C-6C88A26D450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  <p:sp>
        <p:nvSpPr>
          <p:cNvPr id="22" name="Slide Number Placeholder 3"/>
          <p:cNvSpPr txBox="1">
            <a:spLocks/>
          </p:cNvSpPr>
          <p:nvPr/>
        </p:nvSpPr>
        <p:spPr>
          <a:xfrm>
            <a:off x="77788" y="766763"/>
            <a:ext cx="533400" cy="10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" name="Slide Number Placeholder 3"/>
          <p:cNvSpPr txBox="1">
            <a:spLocks/>
          </p:cNvSpPr>
          <p:nvPr/>
        </p:nvSpPr>
        <p:spPr>
          <a:xfrm>
            <a:off x="654050" y="765175"/>
            <a:ext cx="8382000" cy="1031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48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000" dirty="0"/>
              <a:t>Investasi pada kegiatan produktif (berternak atau berdagang);</a:t>
            </a:r>
          </a:p>
          <a:p>
            <a:pPr marL="514350" indent="-514350">
              <a:buFont typeface="+mj-lt"/>
              <a:buAutoNum type="arabicPeriod"/>
            </a:pPr>
            <a:endParaRPr lang="id-ID" sz="3000" dirty="0"/>
          </a:p>
          <a:p>
            <a:pPr marL="514350" indent="-514350">
              <a:buFont typeface="+mj-lt"/>
              <a:buAutoNum type="arabicPeriod"/>
            </a:pPr>
            <a:r>
              <a:rPr lang="id-ID" sz="3000" dirty="0"/>
              <a:t>Dipinjamkan kepada pihak lain;</a:t>
            </a:r>
          </a:p>
          <a:p>
            <a:pPr marL="514350" indent="-514350">
              <a:buFont typeface="+mj-lt"/>
              <a:buAutoNum type="arabicPeriod"/>
            </a:pPr>
            <a:endParaRPr lang="id-ID" sz="3000" dirty="0"/>
          </a:p>
          <a:p>
            <a:pPr marL="514350" indent="-514350">
              <a:buFont typeface="+mj-lt"/>
              <a:buAutoNum type="arabicPeriod"/>
            </a:pPr>
            <a:r>
              <a:rPr lang="id-ID" sz="3000" dirty="0"/>
              <a:t>Disimpan di Bank untuk mendapatkan keuntungan;</a:t>
            </a:r>
          </a:p>
          <a:p>
            <a:pPr marL="514350" indent="-514350">
              <a:buFont typeface="+mj-lt"/>
              <a:buAutoNum type="arabicPeriod"/>
            </a:pPr>
            <a:endParaRPr lang="id-ID" sz="3000" dirty="0"/>
          </a:p>
          <a:p>
            <a:pPr marL="514350" indent="-514350">
              <a:buFont typeface="+mj-lt"/>
              <a:buAutoNum type="arabicPeriod"/>
            </a:pPr>
            <a:r>
              <a:rPr lang="id-ID" sz="3000" dirty="0"/>
              <a:t>Dipindahkan ke rekening pribadi;</a:t>
            </a:r>
          </a:p>
          <a:p>
            <a:pPr marL="514350" indent="-514350">
              <a:buFont typeface="+mj-lt"/>
              <a:buAutoNum type="arabicPeriod"/>
            </a:pPr>
            <a:endParaRPr lang="id-ID" sz="3000" dirty="0"/>
          </a:p>
          <a:p>
            <a:pPr marL="514350" indent="-514350">
              <a:buFont typeface="+mj-lt"/>
              <a:buAutoNum type="arabicPeriod"/>
            </a:pPr>
            <a:r>
              <a:rPr lang="id-ID" sz="3000" dirty="0"/>
              <a:t>Diberikan sebagai sumbangan, hadiah, tanda terima kasih, balas jasa, komisi, dan sejenisnya.</a:t>
            </a:r>
          </a:p>
          <a:p>
            <a:pPr eaLnBrk="1" hangingPunct="1">
              <a:buNone/>
              <a:defRPr/>
            </a:pPr>
            <a:endParaRPr lang="id-ID" sz="2400" dirty="0">
              <a:latin typeface="+mj-lt"/>
              <a:cs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A991F-916C-4DE9-8D17-FD95888B05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7" name="Title 11"/>
          <p:cNvSpPr txBox="1">
            <a:spLocks/>
          </p:cNvSpPr>
          <p:nvPr/>
        </p:nvSpPr>
        <p:spPr>
          <a:xfrm>
            <a:off x="0" y="214290"/>
            <a:ext cx="9144000" cy="6254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Dana Bantuan Pemerintah  tidak boleh dipergunakan untuk:</a:t>
            </a:r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77788" y="896921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654050" y="89374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2568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Setiap transaksi harus didukung dengan bukti yang sah;</a:t>
            </a:r>
          </a:p>
          <a:p>
            <a:pPr marL="623887" indent="-514350">
              <a:buNone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23887" indent="-514350">
              <a:buNone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	Bukti pengeluaran uang dalam jumlah tertentu harus dibubuhi materai yang cukup, sesuai dengan ketentuan bea meterai;</a:t>
            </a:r>
          </a:p>
          <a:p>
            <a:pPr marL="623887" indent="-514350">
              <a:buFont typeface="+mj-lt"/>
              <a:buAutoNum type="arabicPeriod"/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3887" indent="-514350">
              <a:buNone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	Bukti pengeluaran harus disertai uraian yang jelas tentang         barang/jasa yang dibayar, tanggal dan nomor bukti;</a:t>
            </a:r>
          </a:p>
          <a:p>
            <a:pPr marL="623887" indent="-514350">
              <a:buFont typeface="+mj-lt"/>
              <a:buAutoNum type="arabicPeriod"/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3887" indent="-514350">
              <a:buNone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4.	Nilai barang dan jasa yang dibayar tidak boleh lebih kecil          dari uang yang dikeluarkan;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A991F-916C-4DE9-8D17-FD95888B05C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7" name="Title 11"/>
          <p:cNvSpPr txBox="1">
            <a:spLocks/>
          </p:cNvSpPr>
          <p:nvPr/>
        </p:nvSpPr>
        <p:spPr>
          <a:xfrm>
            <a:off x="663575" y="214290"/>
            <a:ext cx="8229600" cy="6254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Pembukuan Belanja Bantuan Pemerintah (1)</a:t>
            </a:r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77788" y="896921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654050" y="89374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lnSpcReduction="10000"/>
          </a:bodyPr>
          <a:lstStyle/>
          <a:p>
            <a:pPr marL="623887" indent="-514350">
              <a:buNone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5.	Seluruh penerimaan dan pengeluaran uang agar dicatat/dibukukan dalam Buku Kas Umum (BKU);</a:t>
            </a:r>
          </a:p>
          <a:p>
            <a:pPr marL="623887" indent="-514350">
              <a:buFont typeface="Arial" pitchFamily="34" charset="0"/>
              <a:buAutoNum type="arabicPeriod" startAt="6"/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3887" indent="-514350">
              <a:buAutoNum type="arabicPeriod" startAt="6"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BKU ditulis dengan rapi;</a:t>
            </a:r>
          </a:p>
          <a:p>
            <a:pPr marL="623887" indent="-514350">
              <a:buAutoNum type="arabicPeriod" startAt="6"/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3887" indent="-514350">
              <a:buAutoNum type="arabicPeriod" startAt="7"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Semua transaksi baik penerimaan maupun pengeluaran dibukukan/dicatat sesuai urutan kejadian;</a:t>
            </a:r>
          </a:p>
          <a:p>
            <a:pPr marL="623887" indent="-514350">
              <a:buAutoNum type="arabicPeriod" startAt="7"/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3887" indent="-514350">
              <a:buAutoNum type="arabicPeriod" startAt="8"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Setiap akhir bulan BKU ditutup, dihitung saldonya dicocokkan dengan saldo yag ada di kas dan di bank;</a:t>
            </a:r>
          </a:p>
          <a:p>
            <a:pPr marL="623887" indent="-514350">
              <a:buAutoNum type="arabicPeriod" startAt="8"/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3887" indent="-514350">
              <a:buNone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9.	Pajak dipungut sesuai ketentuan peraturan perpajakan yang berlaku.</a:t>
            </a:r>
          </a:p>
          <a:p>
            <a:pPr eaLnBrk="1" hangingPunct="1">
              <a:buNone/>
              <a:defRPr/>
            </a:pPr>
            <a:endParaRPr lang="id-ID" sz="2400" dirty="0">
              <a:latin typeface="+mj-lt"/>
              <a:cs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A991F-916C-4DE9-8D17-FD95888B05C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7" name="Title 11"/>
          <p:cNvSpPr txBox="1">
            <a:spLocks/>
          </p:cNvSpPr>
          <p:nvPr/>
        </p:nvSpPr>
        <p:spPr>
          <a:xfrm>
            <a:off x="663575" y="214290"/>
            <a:ext cx="8229600" cy="6254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Pembukuan Belanja Bantuan Pemerintah (2)</a:t>
            </a:r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77788" y="896921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654050" y="89374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d-ID" sz="3600" b="1" dirty="0">
                <a:solidFill>
                  <a:srgbClr val="002060"/>
                </a:solidFill>
              </a:rPr>
              <a:t>Pertanggungjawaban Bantuan Pemerintah (1)</a:t>
            </a:r>
            <a:br>
              <a:rPr lang="id-ID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d-ID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Kuasa Pengguna Anggaran (KPA) bertanggungjawab atas target kinerja penyaluran dana Bantuan;</a:t>
            </a:r>
          </a:p>
          <a:p>
            <a:pPr marL="514350" indent="-514350">
              <a:buAutoNum type="arabicPeriod"/>
            </a:pPr>
            <a:r>
              <a:rPr lang="id-ID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KPA harus menyusun pertanggungjawaban;</a:t>
            </a:r>
          </a:p>
          <a:p>
            <a:pPr marL="514350" indent="-514350">
              <a:buAutoNum type="arabicPeriod"/>
            </a:pPr>
            <a:r>
              <a:rPr lang="id-ID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PPK bertanggungjawab atas pelaksanaan penyaluran dana Bantuan;</a:t>
            </a:r>
          </a:p>
          <a:p>
            <a:pPr marL="514350" indent="-514350">
              <a:buAutoNum type="arabicPeriod"/>
            </a:pPr>
            <a:r>
              <a:rPr lang="id-ID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Penerima Bantuan bertanggungjawab mutlak terhadap pelaksanaan Bantuan yang diterimanya sesuai proposal/usulan yang diajukan;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77788" y="896921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4050" y="89374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id-ID" sz="3600" b="1" dirty="0">
                <a:solidFill>
                  <a:srgbClr val="002060"/>
                </a:solidFill>
              </a:rPr>
              <a:t>Pertanggungjawaban Bantuan Pemerintah (2)</a:t>
            </a:r>
            <a:br>
              <a:rPr lang="id-ID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d-ID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8052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5"/>
            </a:pPr>
            <a:r>
              <a:rPr lang="id-ID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Pertanggunjawaban Bantuan harus tertib administrasi, transparan, akuntabel, tepat waktu, tepat sasaran, tepat jumlah dan terhindar dari penyimpangan;</a:t>
            </a:r>
          </a:p>
          <a:p>
            <a:pPr marL="514350" indent="-514350">
              <a:buAutoNum type="arabicPeriod" startAt="6"/>
            </a:pPr>
            <a:r>
              <a:rPr lang="id-ID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Penerima Bantuan harus membuat laporan pertanggungjawab kepada pemberi Bantuan;</a:t>
            </a:r>
          </a:p>
          <a:p>
            <a:pPr marL="514350" indent="-514350">
              <a:buAutoNum type="arabicPeriod" startAt="7"/>
            </a:pPr>
            <a:r>
              <a:rPr lang="id-ID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Bentuk laporan pertanggungjawaban mengacu pada Juknis Bantuan;</a:t>
            </a:r>
          </a:p>
          <a:p>
            <a:pPr marL="514350" lvl="0" indent="-514350">
              <a:buFont typeface="Arial" pitchFamily="34" charset="0"/>
              <a:buAutoNum type="arabicPeriod" startAt="7"/>
            </a:pPr>
            <a:r>
              <a:rPr lang="id-ID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Akuntabel adalah kemampuan untuk menyampaikan pertanggungjawaban atau untuk menjawab dan menerangkan kinerja dan tindakan seseorang kepada pihak yang memiliki hak atau berkewenangan untuk meminta keterangan atau pertanggungjawaban;</a:t>
            </a:r>
          </a:p>
          <a:p>
            <a:pPr marL="514350" indent="-514350">
              <a:buAutoNum type="arabicPeriod" startAt="7"/>
            </a:pPr>
            <a:endParaRPr lang="id-ID" sz="3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2D69-2AD4-414F-9B6E-13CD468F6D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77788" y="896921"/>
            <a:ext cx="533400" cy="1031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4050" y="893746"/>
            <a:ext cx="8382000" cy="103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918</Words>
  <Application>Microsoft Office PowerPoint</Application>
  <PresentationFormat>On-screen Show (4:3)</PresentationFormat>
  <Paragraphs>169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Arial Rounded MT Bold</vt:lpstr>
      <vt:lpstr>Berlin Sans FB</vt:lpstr>
      <vt:lpstr>Book Antiqua</vt:lpstr>
      <vt:lpstr>Calibri</vt:lpstr>
      <vt:lpstr>Franklin Gothic Demi</vt:lpstr>
      <vt:lpstr>Mistral</vt:lpstr>
      <vt:lpstr>Tahoma</vt:lpstr>
      <vt:lpstr>Office Theme</vt:lpstr>
      <vt:lpstr>PERTANGGUNGJAWABAN DANA BANTUAN PEMERINTAH FASILITASI KOMUNITAS BUDAYA DI MASYARAKAT DAN REVITALISASI DESA ADAT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Pertanggungjawaban Bantuan Pemerintah (1)  </vt:lpstr>
      <vt:lpstr>Pertanggungjawaban Bantuan Pemerintah (2)  </vt:lpstr>
      <vt:lpstr>Pertanggungjawaban Bantuan Pemerintah (3)  </vt:lpstr>
      <vt:lpstr>Temuan Pengawasan Bantuan Pemerintah (1)</vt:lpstr>
      <vt:lpstr>Temuan Pengawasan Bantuan Pemerintah (2)</vt:lpstr>
      <vt:lpstr>Temuan Pengawasan Bantuan Pemerintah (3)</vt:lpstr>
      <vt:lpstr>PowerPoint Presentation</vt:lpstr>
      <vt:lpstr>REKOMENDASI</vt:lpstr>
      <vt:lpstr>HAL-HAL YANG PERLU DIPERHATIKAN DALAM MENGELOLA BANTUAN AGAR  TIDAK TERJERAT KASUS HUKUM: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PENGAWSAN</dc:title>
  <dc:creator>user diknas</dc:creator>
  <cp:lastModifiedBy>admin</cp:lastModifiedBy>
  <cp:revision>99</cp:revision>
  <dcterms:created xsi:type="dcterms:W3CDTF">2014-03-12T04:29:18Z</dcterms:created>
  <dcterms:modified xsi:type="dcterms:W3CDTF">2019-04-29T14:31:04Z</dcterms:modified>
</cp:coreProperties>
</file>