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301" r:id="rId2"/>
    <p:sldId id="378" r:id="rId3"/>
    <p:sldId id="400" r:id="rId4"/>
    <p:sldId id="276" r:id="rId5"/>
    <p:sldId id="421" r:id="rId6"/>
    <p:sldId id="422" r:id="rId7"/>
    <p:sldId id="423" r:id="rId8"/>
    <p:sldId id="420" r:id="rId9"/>
    <p:sldId id="42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51"/>
    <p:restoredTop sz="94698"/>
  </p:normalViewPr>
  <p:slideViewPr>
    <p:cSldViewPr snapToGrid="0" snapToObjects="1">
      <p:cViewPr varScale="1">
        <p:scale>
          <a:sx n="88" d="100"/>
          <a:sy n="88" d="100"/>
        </p:scale>
        <p:origin x="192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30C54-35E9-554D-A9FB-E72A0BE3468A}" type="datetimeFigureOut">
              <a:rPr lang="en-US" smtClean="0"/>
              <a:t>6/5/20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CA724-D149-C944-8B63-9990DBB8B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8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5B34257-5104-2646-ABE5-A863CFFC84A4}" type="datetimeFigureOut">
              <a:rPr lang="en-US" smtClean="0"/>
              <a:pPr/>
              <a:t>6/5/20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C6D28A-9AA1-AE45-BBD5-16CB8396F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4257-5104-2646-ABE5-A863CFFC84A4}" type="datetimeFigureOut">
              <a:rPr lang="en-US" smtClean="0"/>
              <a:pPr/>
              <a:t>6/5/20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D28A-9AA1-AE45-BBD5-16CB8396F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5B34257-5104-2646-ABE5-A863CFFC84A4}" type="datetimeFigureOut">
              <a:rPr lang="en-US" smtClean="0"/>
              <a:pPr/>
              <a:t>6/5/20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DC6D28A-9AA1-AE45-BBD5-16CB8396F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4257-5104-2646-ABE5-A863CFFC84A4}" type="datetimeFigureOut">
              <a:rPr lang="en-US" smtClean="0"/>
              <a:pPr/>
              <a:t>6/5/20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C6D28A-9AA1-AE45-BBD5-16CB8396F4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4257-5104-2646-ABE5-A863CFFC84A4}" type="datetimeFigureOut">
              <a:rPr lang="en-US" smtClean="0"/>
              <a:pPr/>
              <a:t>6/5/20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DC6D28A-9AA1-AE45-BBD5-16CB8396F4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B34257-5104-2646-ABE5-A863CFFC84A4}" type="datetimeFigureOut">
              <a:rPr lang="en-US" smtClean="0"/>
              <a:pPr/>
              <a:t>6/5/20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DC6D28A-9AA1-AE45-BBD5-16CB8396F4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B34257-5104-2646-ABE5-A863CFFC84A4}" type="datetimeFigureOut">
              <a:rPr lang="en-US" smtClean="0"/>
              <a:pPr/>
              <a:t>6/5/20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DC6D28A-9AA1-AE45-BBD5-16CB8396F4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4257-5104-2646-ABE5-A863CFFC84A4}" type="datetimeFigureOut">
              <a:rPr lang="en-US" smtClean="0"/>
              <a:pPr/>
              <a:t>6/5/20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C6D28A-9AA1-AE45-BBD5-16CB8396F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4257-5104-2646-ABE5-A863CFFC84A4}" type="datetimeFigureOut">
              <a:rPr lang="en-US" smtClean="0"/>
              <a:pPr/>
              <a:t>6/5/20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C6D28A-9AA1-AE45-BBD5-16CB8396F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4257-5104-2646-ABE5-A863CFFC84A4}" type="datetimeFigureOut">
              <a:rPr lang="en-US" smtClean="0"/>
              <a:pPr/>
              <a:t>6/5/20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C6D28A-9AA1-AE45-BBD5-16CB8396F4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B34257-5104-2646-ABE5-A863CFFC84A4}" type="datetimeFigureOut">
              <a:rPr lang="en-US" smtClean="0"/>
              <a:pPr/>
              <a:t>6/5/20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DC6D28A-9AA1-AE45-BBD5-16CB8396F4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B34257-5104-2646-ABE5-A863CFFC84A4}" type="datetimeFigureOut">
              <a:rPr lang="en-US" smtClean="0"/>
              <a:pPr/>
              <a:t>6/5/20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C6D28A-9AA1-AE45-BBD5-16CB8396F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3961217"/>
            <a:ext cx="9144000" cy="164717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0" y="4178927"/>
            <a:ext cx="9144000" cy="16724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8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SPIRITUALITAS DAN KEMAJUAN BANGSA  </a:t>
            </a:r>
            <a:r>
              <a:rPr lang="en-US" alt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altLang="en-US" sz="8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alt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kumimoji="0" lang="en-US" altLang="en-US" sz="8000" b="1" i="0" u="none" strike="noStrike" kern="1200" cap="none" spc="0" normalizeH="0" baseline="3000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5450" y="3044349"/>
            <a:ext cx="45097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buClr>
                <a:srgbClr val="90C226"/>
              </a:buClr>
              <a:buSzPct val="80000"/>
              <a:defRPr/>
            </a:pPr>
            <a:r>
              <a:rPr lang="en-US" sz="2000" b="1" dirty="0"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BADAN PEMBINAAN IDEOLOGI PANCASILA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123" y="577732"/>
            <a:ext cx="1618438" cy="234997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55E208-1704-6A4B-B4C3-4FF0447883BA}"/>
              </a:ext>
            </a:extLst>
          </p:cNvPr>
          <p:cNvSpPr txBox="1"/>
          <p:nvPr/>
        </p:nvSpPr>
        <p:spPr>
          <a:xfrm>
            <a:off x="1388451" y="5660741"/>
            <a:ext cx="6517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Oleh : </a:t>
            </a:r>
            <a:r>
              <a:rPr lang="en-US" sz="4000" b="1" dirty="0" err="1"/>
              <a:t>Hariyono</a:t>
            </a:r>
            <a:endParaRPr lang="en-US" sz="4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299261-8112-F946-AEDC-D762EFCBFE94}"/>
              </a:ext>
            </a:extLst>
          </p:cNvPr>
          <p:cNvSpPr txBox="1"/>
          <p:nvPr/>
        </p:nvSpPr>
        <p:spPr>
          <a:xfrm>
            <a:off x="2728990" y="6361632"/>
            <a:ext cx="3906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Jakarta, 5 </a:t>
            </a:r>
            <a:r>
              <a:rPr lang="en-US" sz="2400" b="1" dirty="0" err="1"/>
              <a:t>Juni</a:t>
            </a:r>
            <a:r>
              <a:rPr lang="en-US" sz="2400" b="1" dirty="0"/>
              <a:t>  2020</a:t>
            </a:r>
          </a:p>
        </p:txBody>
      </p:sp>
    </p:spTree>
    <p:extLst>
      <p:ext uri="{BB962C8B-B14F-4D97-AF65-F5344CB8AC3E}">
        <p14:creationId xmlns:p14="http://schemas.microsoft.com/office/powerpoint/2010/main" val="2985814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KUTIPAN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1" y="1600200"/>
            <a:ext cx="9144001" cy="52578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/>
              <a:t>“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Ketuhanan</a:t>
            </a:r>
            <a:r>
              <a:rPr lang="en-US" dirty="0"/>
              <a:t>.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 </a:t>
            </a:r>
            <a:r>
              <a:rPr lang="en-US" dirty="0" err="1"/>
              <a:t>berTuhan</a:t>
            </a:r>
            <a:r>
              <a:rPr lang="en-US" dirty="0"/>
              <a:t>. </a:t>
            </a:r>
            <a:r>
              <a:rPr lang="en-US" dirty="0" err="1"/>
              <a:t>Tuhannya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… </a:t>
            </a:r>
            <a:r>
              <a:rPr lang="en-US" dirty="0" err="1"/>
              <a:t>Hendaknya</a:t>
            </a:r>
            <a:r>
              <a:rPr lang="en-US" dirty="0"/>
              <a:t> negara Indonesia </a:t>
            </a:r>
            <a:r>
              <a:rPr lang="en-US" dirty="0" err="1"/>
              <a:t>ialah</a:t>
            </a:r>
            <a:r>
              <a:rPr lang="en-US" dirty="0"/>
              <a:t> negara yang </a:t>
            </a:r>
            <a:r>
              <a:rPr lang="en-US" dirty="0" err="1"/>
              <a:t>tiap-tiap</a:t>
            </a:r>
            <a:r>
              <a:rPr lang="en-US" dirty="0"/>
              <a:t> </a:t>
            </a:r>
            <a:r>
              <a:rPr lang="en-US" dirty="0" err="1"/>
              <a:t>orangnya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menyembah</a:t>
            </a:r>
            <a:r>
              <a:rPr lang="en-US" dirty="0"/>
              <a:t> </a:t>
            </a:r>
            <a:r>
              <a:rPr lang="en-US" dirty="0" err="1"/>
              <a:t>Tuhannya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leluasa</a:t>
            </a:r>
            <a:r>
              <a:rPr lang="en-US" dirty="0"/>
              <a:t>. </a:t>
            </a:r>
            <a:r>
              <a:rPr lang="en-US" dirty="0" err="1"/>
              <a:t>Segenap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</a:t>
            </a:r>
            <a:r>
              <a:rPr lang="en-US" dirty="0" err="1"/>
              <a:t>hendaknya</a:t>
            </a:r>
            <a:r>
              <a:rPr lang="en-US" dirty="0"/>
              <a:t> </a:t>
            </a:r>
            <a:r>
              <a:rPr lang="en-US" dirty="0" err="1"/>
              <a:t>bertuhan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tiada</a:t>
            </a:r>
            <a:r>
              <a:rPr lang="en-US" dirty="0"/>
              <a:t> “egoism-agama”. Dan </a:t>
            </a:r>
            <a:r>
              <a:rPr lang="en-US" dirty="0" err="1"/>
              <a:t>hendaknya</a:t>
            </a:r>
            <a:r>
              <a:rPr lang="en-US" dirty="0"/>
              <a:t> Negara Indonesia </a:t>
            </a:r>
            <a:r>
              <a:rPr lang="en-US" dirty="0" err="1"/>
              <a:t>satu</a:t>
            </a:r>
            <a:r>
              <a:rPr lang="en-US" dirty="0"/>
              <a:t> Negara yang </a:t>
            </a:r>
            <a:r>
              <a:rPr lang="en-US" dirty="0" err="1"/>
              <a:t>bertuhan</a:t>
            </a:r>
            <a:r>
              <a:rPr lang="en-US" dirty="0"/>
              <a:t>!” (Soekarno)</a:t>
            </a:r>
          </a:p>
          <a:p>
            <a:pPr marL="514350" indent="-514350">
              <a:buAutoNum type="arabicPeriod"/>
            </a:pPr>
            <a:r>
              <a:rPr lang="en-US" dirty="0" err="1"/>
              <a:t>Ketuhanan</a:t>
            </a:r>
            <a:r>
              <a:rPr lang="en-US" dirty="0"/>
              <a:t> Yang </a:t>
            </a:r>
            <a:r>
              <a:rPr lang="en-US" dirty="0" err="1"/>
              <a:t>Maha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sekedar</a:t>
            </a:r>
            <a:r>
              <a:rPr lang="en-US" dirty="0"/>
              <a:t> </a:t>
            </a:r>
            <a:r>
              <a:rPr lang="en-US" dirty="0" err="1"/>
              <a:t>hormat-menghormati</a:t>
            </a:r>
            <a:r>
              <a:rPr lang="en-US" dirty="0"/>
              <a:t> agama </a:t>
            </a:r>
            <a:r>
              <a:rPr lang="en-US" dirty="0" err="1"/>
              <a:t>masing-masing</a:t>
            </a:r>
            <a:r>
              <a:rPr lang="en-US" dirty="0"/>
              <a:t>,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meimpin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, </a:t>
            </a:r>
            <a:r>
              <a:rPr lang="en-US" dirty="0" err="1"/>
              <a:t>keadilan</a:t>
            </a:r>
            <a:r>
              <a:rPr lang="en-US" dirty="0"/>
              <a:t>, </a:t>
            </a:r>
            <a:r>
              <a:rPr lang="en-US" dirty="0" err="1"/>
              <a:t>kebaikan</a:t>
            </a:r>
            <a:r>
              <a:rPr lang="en-US" dirty="0"/>
              <a:t>, </a:t>
            </a:r>
            <a:r>
              <a:rPr lang="en-US" dirty="0" err="1"/>
              <a:t>kejujuran</a:t>
            </a:r>
            <a:r>
              <a:rPr lang="en-US" dirty="0"/>
              <a:t>, </a:t>
            </a:r>
            <a:r>
              <a:rPr lang="en-US" dirty="0" err="1"/>
              <a:t>persaudaraan</a:t>
            </a:r>
            <a:r>
              <a:rPr lang="en-US" dirty="0"/>
              <a:t> dan </a:t>
            </a:r>
            <a:r>
              <a:rPr lang="en-US" dirty="0" err="1"/>
              <a:t>lainnya</a:t>
            </a:r>
            <a:r>
              <a:rPr lang="en-US" dirty="0"/>
              <a:t>. Negara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memperkokoh</a:t>
            </a:r>
            <a:r>
              <a:rPr lang="en-US" dirty="0"/>
              <a:t> </a:t>
            </a:r>
            <a:r>
              <a:rPr lang="en-US" dirty="0" err="1"/>
              <a:t>fondamennya</a:t>
            </a:r>
            <a:r>
              <a:rPr lang="en-US" dirty="0"/>
              <a:t>. (</a:t>
            </a:r>
            <a:r>
              <a:rPr lang="en-US" dirty="0" err="1"/>
              <a:t>Moh</a:t>
            </a:r>
            <a:r>
              <a:rPr lang="en-US" dirty="0"/>
              <a:t>. Hatta)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4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w: Down 7"/>
          <p:cNvSpPr/>
          <p:nvPr/>
        </p:nvSpPr>
        <p:spPr>
          <a:xfrm>
            <a:off x="6673153" y="2544039"/>
            <a:ext cx="311944" cy="500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Arrow: Up 6"/>
          <p:cNvSpPr/>
          <p:nvPr/>
        </p:nvSpPr>
        <p:spPr>
          <a:xfrm>
            <a:off x="6614812" y="4934813"/>
            <a:ext cx="333375" cy="520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0" y="505413"/>
            <a:ext cx="9144000" cy="57626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7" name="Right Arrow 106"/>
          <p:cNvSpPr/>
          <p:nvPr/>
        </p:nvSpPr>
        <p:spPr>
          <a:xfrm>
            <a:off x="4269282" y="2400328"/>
            <a:ext cx="919352" cy="3055185"/>
          </a:xfrm>
          <a:prstGeom prst="rightArrow">
            <a:avLst>
              <a:gd name="adj1" fmla="val 87835"/>
              <a:gd name="adj2" fmla="val 50000"/>
            </a:avLst>
          </a:prstGeom>
          <a:solidFill>
            <a:schemeClr val="accent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/>
          </a:p>
        </p:txBody>
      </p:sp>
      <p:sp>
        <p:nvSpPr>
          <p:cNvPr id="17" name="Right Arrow 16"/>
          <p:cNvSpPr/>
          <p:nvPr/>
        </p:nvSpPr>
        <p:spPr>
          <a:xfrm>
            <a:off x="500239" y="1818552"/>
            <a:ext cx="2184321" cy="4249737"/>
          </a:xfrm>
          <a:prstGeom prst="rightArrow">
            <a:avLst>
              <a:gd name="adj1" fmla="val 68226"/>
              <a:gd name="adj2" fmla="val 50000"/>
            </a:avLst>
          </a:prstGeom>
          <a:solidFill>
            <a:schemeClr val="accent1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>
            <a:off x="802181" y="5131664"/>
            <a:ext cx="1296591" cy="100806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d-ID" b="1" dirty="0"/>
              <a:t>MEJA STATIS</a:t>
            </a:r>
          </a:p>
        </p:txBody>
      </p:sp>
      <p:sp>
        <p:nvSpPr>
          <p:cNvPr id="14" name="Oval 13"/>
          <p:cNvSpPr/>
          <p:nvPr/>
        </p:nvSpPr>
        <p:spPr>
          <a:xfrm>
            <a:off x="822421" y="1747114"/>
            <a:ext cx="1485359" cy="1008063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d-ID" sz="1600" b="1" i="1" dirty="0">
                <a:solidFill>
                  <a:schemeClr val="tx1"/>
                </a:solidFill>
              </a:rPr>
              <a:t>LEITSTAR </a:t>
            </a:r>
            <a:r>
              <a:rPr lang="id-ID" sz="1600" b="1" dirty="0">
                <a:solidFill>
                  <a:schemeClr val="tx1"/>
                </a:solidFill>
              </a:rPr>
              <a:t>DINAMIS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864343" y="3175864"/>
            <a:ext cx="1404938" cy="720725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d-ID" b="1" dirty="0"/>
              <a:t>DASAR NEGARA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885774" y="3979138"/>
            <a:ext cx="1404938" cy="865188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d-ID" sz="1400" b="1" dirty="0">
                <a:solidFill>
                  <a:schemeClr val="tx1"/>
                </a:solidFill>
              </a:rPr>
              <a:t>PANDANGAN HIDUP (Laku Spiritual)</a:t>
            </a:r>
          </a:p>
        </p:txBody>
      </p:sp>
      <p:sp>
        <p:nvSpPr>
          <p:cNvPr id="4108" name="TextBox 107"/>
          <p:cNvSpPr txBox="1">
            <a:spLocks noChangeArrowheads="1"/>
          </p:cNvSpPr>
          <p:nvPr/>
        </p:nvSpPr>
        <p:spPr bwMode="auto">
          <a:xfrm rot="5400000">
            <a:off x="3302225" y="3527962"/>
            <a:ext cx="25114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d-ID" altLang="en-US" sz="1600" b="1" dirty="0"/>
              <a:t>TATA KELOLA  KEHIDUPAN BERBANGSA &amp; BERNEGARA</a:t>
            </a:r>
          </a:p>
        </p:txBody>
      </p:sp>
      <p:sp>
        <p:nvSpPr>
          <p:cNvPr id="4109" name="Rectangle 2"/>
          <p:cNvSpPr>
            <a:spLocks noGrp="1" noChangeArrowheads="1"/>
          </p:cNvSpPr>
          <p:nvPr>
            <p:ph type="title"/>
          </p:nvPr>
        </p:nvSpPr>
        <p:spPr>
          <a:xfrm>
            <a:off x="113970" y="505413"/>
            <a:ext cx="8822300" cy="59881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altLang="en-US" sz="4000" b="1" dirty="0">
                <a:solidFill>
                  <a:schemeClr val="bg1"/>
                </a:solidFill>
              </a:rPr>
              <a:t>PANCASILA; SPIRITUALITAS BANGSA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 rot="19789763">
            <a:off x="7630179" y="3516446"/>
            <a:ext cx="1474147" cy="1186243"/>
            <a:chOff x="10097089" y="3242776"/>
            <a:chExt cx="1405502" cy="1305109"/>
          </a:xfrm>
        </p:grpSpPr>
        <p:sp>
          <p:nvSpPr>
            <p:cNvPr id="35" name="Shape 34"/>
            <p:cNvSpPr/>
            <p:nvPr/>
          </p:nvSpPr>
          <p:spPr>
            <a:xfrm rot="20700000">
              <a:off x="10097089" y="3242776"/>
              <a:ext cx="1405502" cy="1305109"/>
            </a:xfrm>
            <a:prstGeom prst="gear6">
              <a:avLst/>
            </a:prstGeom>
            <a:solidFill>
              <a:srgbClr val="00B0F0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200" dirty="0"/>
            </a:p>
          </p:txBody>
        </p:sp>
        <p:sp>
          <p:nvSpPr>
            <p:cNvPr id="4113" name="TextBox 2"/>
            <p:cNvSpPr txBox="1">
              <a:spLocks noChangeArrowheads="1"/>
            </p:cNvSpPr>
            <p:nvPr/>
          </p:nvSpPr>
          <p:spPr bwMode="auto">
            <a:xfrm>
              <a:off x="10269704" y="3653265"/>
              <a:ext cx="1023731" cy="507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altLang="en-US" sz="1200" b="1" dirty="0">
                  <a:solidFill>
                    <a:schemeClr val="bg1"/>
                  </a:solidFill>
                </a:rPr>
                <a:t>SWASTA</a:t>
              </a:r>
            </a:p>
          </p:txBody>
        </p:sp>
      </p:grpSp>
      <p:cxnSp>
        <p:nvCxnSpPr>
          <p:cNvPr id="6" name="Elbow Connector 5"/>
          <p:cNvCxnSpPr>
            <a:cxnSpLocks/>
          </p:cNvCxnSpPr>
          <p:nvPr/>
        </p:nvCxnSpPr>
        <p:spPr>
          <a:xfrm rot="10800000" flipH="1" flipV="1">
            <a:off x="2853628" y="3536226"/>
            <a:ext cx="21431" cy="876300"/>
          </a:xfrm>
          <a:prstGeom prst="bentConnector3">
            <a:avLst>
              <a:gd name="adj1" fmla="val -800000"/>
            </a:avLst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cxnSpLocks/>
          </p:cNvCxnSpPr>
          <p:nvPr/>
        </p:nvCxnSpPr>
        <p:spPr>
          <a:xfrm rot="10800000" flipV="1">
            <a:off x="800990" y="2251938"/>
            <a:ext cx="9525" cy="3384550"/>
          </a:xfrm>
          <a:prstGeom prst="bentConnector3">
            <a:avLst>
              <a:gd name="adj1" fmla="val 1800000"/>
            </a:avLst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19" name="Picture 126" descr="Hasil gambar untuk gambar pancasi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3765" y="3073471"/>
            <a:ext cx="864394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0" name="TextBox 14"/>
          <p:cNvSpPr txBox="1">
            <a:spLocks noChangeArrowheads="1"/>
          </p:cNvSpPr>
          <p:nvPr/>
        </p:nvSpPr>
        <p:spPr bwMode="auto">
          <a:xfrm>
            <a:off x="800989" y="4412526"/>
            <a:ext cx="15067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d-ID" altLang="en-US" sz="1600" b="1" dirty="0"/>
              <a:t>PANCASILA</a:t>
            </a:r>
          </a:p>
        </p:txBody>
      </p:sp>
      <p:sp>
        <p:nvSpPr>
          <p:cNvPr id="24" name="Rounded Rectangle 18"/>
          <p:cNvSpPr/>
          <p:nvPr/>
        </p:nvSpPr>
        <p:spPr>
          <a:xfrm>
            <a:off x="5063493" y="2802457"/>
            <a:ext cx="1678715" cy="2425763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>
                <a:solidFill>
                  <a:schemeClr val="bg1"/>
                </a:solidFill>
              </a:rPr>
              <a:t>MASYARAKAT YANG ADIL &amp; MAKMUR</a:t>
            </a:r>
          </a:p>
        </p:txBody>
      </p:sp>
      <p:sp>
        <p:nvSpPr>
          <p:cNvPr id="25" name="Rounded Rectangle 18"/>
          <p:cNvSpPr/>
          <p:nvPr/>
        </p:nvSpPr>
        <p:spPr>
          <a:xfrm>
            <a:off x="5465859" y="5414239"/>
            <a:ext cx="1978819" cy="7254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REALITAS</a:t>
            </a:r>
          </a:p>
        </p:txBody>
      </p:sp>
      <p:sp>
        <p:nvSpPr>
          <p:cNvPr id="34" name="Rounded Rectangle 18"/>
          <p:cNvSpPr/>
          <p:nvPr/>
        </p:nvSpPr>
        <p:spPr>
          <a:xfrm>
            <a:off x="5188635" y="1682028"/>
            <a:ext cx="2552676" cy="86201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IDEALITAS, CITA CITA</a:t>
            </a:r>
          </a:p>
        </p:txBody>
      </p:sp>
      <p:grpSp>
        <p:nvGrpSpPr>
          <p:cNvPr id="38" name="Group 37"/>
          <p:cNvGrpSpPr/>
          <p:nvPr/>
        </p:nvGrpSpPr>
        <p:grpSpPr>
          <a:xfrm rot="20439077">
            <a:off x="6884388" y="3537434"/>
            <a:ext cx="907600" cy="1179958"/>
            <a:chOff x="9412335" y="3609100"/>
            <a:chExt cx="1210133" cy="1179958"/>
          </a:xfrm>
        </p:grpSpPr>
        <p:sp>
          <p:nvSpPr>
            <p:cNvPr id="29" name="Shape 28"/>
            <p:cNvSpPr/>
            <p:nvPr/>
          </p:nvSpPr>
          <p:spPr>
            <a:xfrm>
              <a:off x="9412335" y="3609100"/>
              <a:ext cx="1210133" cy="1179958"/>
            </a:xfrm>
            <a:prstGeom prst="gear6">
              <a:avLst/>
            </a:prstGeom>
            <a:solidFill>
              <a:srgbClr val="C00000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200" dirty="0"/>
            </a:p>
          </p:txBody>
        </p:sp>
        <p:sp>
          <p:nvSpPr>
            <p:cNvPr id="31" name="TextBox 2"/>
            <p:cNvSpPr txBox="1">
              <a:spLocks noChangeArrowheads="1"/>
            </p:cNvSpPr>
            <p:nvPr/>
          </p:nvSpPr>
          <p:spPr bwMode="auto">
            <a:xfrm>
              <a:off x="9530894" y="3945883"/>
              <a:ext cx="92975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altLang="en-US" sz="1400" b="1" dirty="0">
                  <a:solidFill>
                    <a:schemeClr val="bg1"/>
                  </a:solidFill>
                </a:rPr>
                <a:t>PEMERINTAH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 rot="21262552">
            <a:off x="7272727" y="2256048"/>
            <a:ext cx="1920962" cy="1482836"/>
            <a:chOff x="10097089" y="3242776"/>
            <a:chExt cx="1438262" cy="1305109"/>
          </a:xfrm>
        </p:grpSpPr>
        <p:sp>
          <p:nvSpPr>
            <p:cNvPr id="41" name="Shape 40"/>
            <p:cNvSpPr/>
            <p:nvPr/>
          </p:nvSpPr>
          <p:spPr>
            <a:xfrm rot="20700000">
              <a:off x="10097089" y="3242776"/>
              <a:ext cx="1405502" cy="1305109"/>
            </a:xfrm>
            <a:prstGeom prst="gear6">
              <a:avLst/>
            </a:prstGeom>
            <a:solidFill>
              <a:srgbClr val="002060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200" dirty="0"/>
            </a:p>
          </p:txBody>
        </p:sp>
        <p:sp>
          <p:nvSpPr>
            <p:cNvPr id="42" name="TextBox 2"/>
            <p:cNvSpPr txBox="1">
              <a:spLocks noChangeArrowheads="1"/>
            </p:cNvSpPr>
            <p:nvPr/>
          </p:nvSpPr>
          <p:spPr bwMode="auto">
            <a:xfrm>
              <a:off x="10269705" y="3619401"/>
              <a:ext cx="1265646" cy="575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altLang="en-US" sz="1400" b="1" dirty="0">
                  <a:solidFill>
                    <a:schemeClr val="bg1"/>
                  </a:solidFill>
                </a:rPr>
                <a:t>MASYARAKAT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5974634"/>
      </p:ext>
    </p:extLst>
  </p:cSld>
  <p:clrMapOvr>
    <a:masterClrMapping/>
  </p:clrMapOvr>
  <p:transition spd="slow"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gambar peta indonesia (15).png">
            <a:extLst>
              <a:ext uri="{FF2B5EF4-FFF2-40B4-BE49-F238E27FC236}">
                <a16:creationId xmlns:a16="http://schemas.microsoft.com/office/drawing/2014/main" id="{347EA3B6-717F-F24A-9ED8-5D421641B9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1" y="1742974"/>
            <a:ext cx="8766629" cy="353423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C60FFF6-E441-5C48-A0B8-854AA43709CC}"/>
              </a:ext>
            </a:extLst>
          </p:cNvPr>
          <p:cNvSpPr/>
          <p:nvPr/>
        </p:nvSpPr>
        <p:spPr>
          <a:xfrm>
            <a:off x="0" y="1"/>
            <a:ext cx="9144000" cy="14745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9FA9930-3F7F-DF40-89E0-3916102EB8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4171" y="41866"/>
            <a:ext cx="8969829" cy="98864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5400" b="1" dirty="0">
                <a:solidFill>
                  <a:schemeClr val="bg1"/>
                </a:solidFill>
              </a:rPr>
              <a:t>MANUSIA &amp; “DUNIA” NYA</a:t>
            </a:r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9D02C207-9F62-9342-A178-954FFBD6102E}"/>
              </a:ext>
            </a:extLst>
          </p:cNvPr>
          <p:cNvSpPr/>
          <p:nvPr/>
        </p:nvSpPr>
        <p:spPr>
          <a:xfrm>
            <a:off x="3243430" y="2839657"/>
            <a:ext cx="2222405" cy="1637852"/>
          </a:xfrm>
          <a:prstGeom prst="triangle">
            <a:avLst/>
          </a:prstGeom>
          <a:noFill/>
          <a:ln w="57150"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352F93-4C7E-4F4A-A86F-4A555C6E9CB8}"/>
              </a:ext>
            </a:extLst>
          </p:cNvPr>
          <p:cNvSpPr txBox="1"/>
          <p:nvPr/>
        </p:nvSpPr>
        <p:spPr>
          <a:xfrm>
            <a:off x="3411526" y="2245056"/>
            <a:ext cx="1820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BATIN&amp; PIKIRAN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88EF01-89BA-6C4D-9788-7840BAB92734}"/>
              </a:ext>
            </a:extLst>
          </p:cNvPr>
          <p:cNvSpPr txBox="1"/>
          <p:nvPr/>
        </p:nvSpPr>
        <p:spPr>
          <a:xfrm>
            <a:off x="2339000" y="427011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FISIK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E80ED6-78AE-704A-8EB4-6DEEB4F6224F}"/>
              </a:ext>
            </a:extLst>
          </p:cNvPr>
          <p:cNvSpPr txBox="1"/>
          <p:nvPr/>
        </p:nvSpPr>
        <p:spPr>
          <a:xfrm>
            <a:off x="5552226" y="4253978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SOSIAL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977E2D-9F3B-514B-B2E3-278D8A943D74}"/>
              </a:ext>
            </a:extLst>
          </p:cNvPr>
          <p:cNvSpPr txBox="1"/>
          <p:nvPr/>
        </p:nvSpPr>
        <p:spPr>
          <a:xfrm>
            <a:off x="3445180" y="3650629"/>
            <a:ext cx="1799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&amp; </a:t>
            </a:r>
            <a:r>
              <a:rPr lang="en-US" dirty="0" err="1"/>
              <a:t>kehiduan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dialektis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A33A73-0959-594D-8A6B-4CCA21E5FFF6}"/>
              </a:ext>
            </a:extLst>
          </p:cNvPr>
          <p:cNvSpPr txBox="1"/>
          <p:nvPr/>
        </p:nvSpPr>
        <p:spPr>
          <a:xfrm>
            <a:off x="0" y="5515441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Hidup</a:t>
            </a:r>
            <a:r>
              <a:rPr lang="en-US" dirty="0"/>
              <a:t> dan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(</a:t>
            </a:r>
            <a:r>
              <a:rPr lang="en-US" dirty="0" err="1"/>
              <a:t>fisik</a:t>
            </a:r>
            <a:r>
              <a:rPr lang="en-US" dirty="0"/>
              <a:t>, social dan </a:t>
            </a:r>
            <a:r>
              <a:rPr lang="en-US" dirty="0" err="1"/>
              <a:t>batin</a:t>
            </a:r>
            <a:r>
              <a:rPr lang="en-US" dirty="0"/>
              <a:t>)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dialektis</a:t>
            </a:r>
            <a:r>
              <a:rPr lang="en-US" dirty="0"/>
              <a:t>.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disbanding </a:t>
            </a:r>
            <a:r>
              <a:rPr lang="en-US" dirty="0" err="1"/>
              <a:t>mahkluk</a:t>
            </a:r>
            <a:r>
              <a:rPr lang="en-US" dirty="0"/>
              <a:t> lain </a:t>
            </a:r>
            <a:r>
              <a:rPr lang="en-US" dirty="0" err="1"/>
              <a:t>adalah</a:t>
            </a:r>
            <a:r>
              <a:rPr lang="en-US" dirty="0"/>
              <a:t> pada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batin</a:t>
            </a:r>
            <a:r>
              <a:rPr lang="en-US" dirty="0"/>
              <a:t>/</a:t>
            </a:r>
            <a:r>
              <a:rPr lang="en-US" dirty="0" err="1"/>
              <a:t>pikiran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spiritualitas</a:t>
            </a:r>
            <a:r>
              <a:rPr lang="en-US" dirty="0"/>
              <a:t>.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dan </a:t>
            </a:r>
            <a:r>
              <a:rPr lang="en-US" dirty="0" err="1"/>
              <a:t>dijalani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melainkan</a:t>
            </a:r>
            <a:r>
              <a:rPr lang="en-US" dirty="0"/>
              <a:t> juga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itulah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spiritualitas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, </a:t>
            </a:r>
            <a:r>
              <a:rPr lang="en-US" dirty="0" err="1"/>
              <a:t>idealitas</a:t>
            </a:r>
            <a:r>
              <a:rPr lang="en-US" dirty="0"/>
              <a:t> dan </a:t>
            </a:r>
            <a:r>
              <a:rPr lang="en-US" dirty="0" err="1"/>
              <a:t>fleksibilitas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793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DIMENSI  KETUHANAN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1" y="1600200"/>
            <a:ext cx="9144001" cy="5257800"/>
          </a:xfrm>
        </p:spPr>
        <p:txBody>
          <a:bodyPr>
            <a:normAutofit/>
          </a:bodyPr>
          <a:lstStyle/>
          <a:p>
            <a:pPr marL="514350" indent="-514350">
              <a:buFont typeface="Wingdings"/>
              <a:buAutoNum type="arabicPeriod"/>
            </a:pPr>
            <a:r>
              <a:rPr lang="id-ID" dirty="0"/>
              <a:t>Pancasila sebagai dasar negara harus dasar yang dapat mempersatukan dan memberi arah bagi </a:t>
            </a:r>
            <a:r>
              <a:rPr lang="id-ID" dirty="0" err="1"/>
              <a:t>perikehidupan</a:t>
            </a:r>
            <a:r>
              <a:rPr lang="id-ID" dirty="0"/>
              <a:t> negara kita.</a:t>
            </a:r>
          </a:p>
          <a:p>
            <a:pPr marL="514350" indent="-514350">
              <a:buFont typeface="Wingdings"/>
              <a:buAutoNum type="arabicPeriod"/>
            </a:pPr>
            <a:r>
              <a:rPr lang="id-ID" dirty="0"/>
              <a:t>Orang dan negara Indonesia hendaknya </a:t>
            </a:r>
            <a:r>
              <a:rPr lang="id-ID" dirty="0" err="1"/>
              <a:t>berTuhan</a:t>
            </a:r>
            <a:r>
              <a:rPr lang="id-ID" dirty="0"/>
              <a:t>. Bertuhan secara kebudayaan, tiada egoisme agama, menyembah Tuhannya dengan cara yang leluasa.</a:t>
            </a:r>
          </a:p>
          <a:p>
            <a:pPr marL="514350" indent="-514350">
              <a:buFont typeface="Wingdings"/>
              <a:buAutoNum type="arabicPeriod"/>
            </a:pPr>
            <a:r>
              <a:rPr lang="id-ID" dirty="0"/>
              <a:t>Cara hidup manusia mempengaruhi alam pikiran termasuk dimensi </a:t>
            </a:r>
            <a:r>
              <a:rPr lang="id-ID" dirty="0" err="1"/>
              <a:t>spiritualitas</a:t>
            </a:r>
            <a:r>
              <a:rPr lang="id-ID" dirty="0"/>
              <a:t> (berburu &amp; meramu, beternak, bercocok tanam, kerajinan dan </a:t>
            </a:r>
            <a:r>
              <a:rPr lang="id-ID" dirty="0" err="1"/>
              <a:t>industrialisme</a:t>
            </a:r>
            <a:r>
              <a:rPr lang="id-ID" dirty="0"/>
              <a:t>) yang dapat diikat dalam dimensi ketuhanan.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63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DIMENSI  SOSIAL-POLITIK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1" y="1600200"/>
            <a:ext cx="9144001" cy="5257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/>
              <a:t>Ketuhanan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etis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moral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sila-sila</a:t>
            </a:r>
            <a:r>
              <a:rPr lang="en-US" dirty="0"/>
              <a:t> yang lain. </a:t>
            </a:r>
            <a:r>
              <a:rPr lang="en-US" dirty="0" err="1"/>
              <a:t>Regulasi</a:t>
            </a:r>
            <a:r>
              <a:rPr lang="en-US" dirty="0"/>
              <a:t> dan </a:t>
            </a:r>
            <a:r>
              <a:rPr lang="en-US" dirty="0" err="1"/>
              <a:t>kebijakan</a:t>
            </a:r>
            <a:r>
              <a:rPr lang="en-US" dirty="0"/>
              <a:t> negara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spiritualitas</a:t>
            </a:r>
            <a:r>
              <a:rPr lang="en-US" dirty="0"/>
              <a:t> Pancasila.</a:t>
            </a:r>
          </a:p>
          <a:p>
            <a:pPr marL="514350" indent="-514350">
              <a:buAutoNum type="arabicPeriod"/>
            </a:pPr>
            <a:r>
              <a:rPr lang="en-US" dirty="0" err="1"/>
              <a:t>Moralitas</a:t>
            </a:r>
            <a:r>
              <a:rPr lang="en-US" dirty="0"/>
              <a:t> dan </a:t>
            </a:r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Indonesia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terwujud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berbangsa</a:t>
            </a:r>
            <a:r>
              <a:rPr lang="en-US" dirty="0"/>
              <a:t> dan </a:t>
            </a:r>
            <a:r>
              <a:rPr lang="en-US" dirty="0" err="1"/>
              <a:t>bernegara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 err="1"/>
              <a:t>Memperlakukan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dan orang lain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adil</a:t>
            </a:r>
            <a:r>
              <a:rPr lang="en-US" dirty="0"/>
              <a:t> dan </a:t>
            </a:r>
            <a:r>
              <a:rPr lang="en-US" dirty="0" err="1"/>
              <a:t>beradab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dan negara.</a:t>
            </a:r>
          </a:p>
          <a:p>
            <a:pPr marL="514350" indent="-514350">
              <a:buAutoNum type="arabicPeriod"/>
            </a:pPr>
            <a:r>
              <a:rPr lang="en-US" dirty="0" err="1"/>
              <a:t>Memumuskan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masa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musayawarah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 err="1"/>
              <a:t>Memperjuangkan</a:t>
            </a:r>
            <a:r>
              <a:rPr lang="en-US" dirty="0"/>
              <a:t> dan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social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dibelenggu</a:t>
            </a:r>
            <a:r>
              <a:rPr lang="en-US" dirty="0"/>
              <a:t> oleh </a:t>
            </a:r>
            <a:r>
              <a:rPr lang="en-US" dirty="0" err="1"/>
              <a:t>keserakahan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09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DIMENSI  TELEOLOGIS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1" y="1600200"/>
            <a:ext cx="9144001" cy="52578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etis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moral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“</a:t>
            </a:r>
            <a:r>
              <a:rPr lang="en-US" dirty="0" err="1"/>
              <a:t>transendensi</a:t>
            </a:r>
            <a:r>
              <a:rPr lang="en-US" dirty="0"/>
              <a:t>”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terjebak</a:t>
            </a:r>
            <a:r>
              <a:rPr lang="en-US" dirty="0"/>
              <a:t> pada yang “</a:t>
            </a:r>
            <a:r>
              <a:rPr lang="en-US" dirty="0" err="1"/>
              <a:t>kini</a:t>
            </a:r>
            <a:r>
              <a:rPr lang="en-US" dirty="0"/>
              <a:t> dan </a:t>
            </a:r>
            <a:r>
              <a:rPr lang="en-US" dirty="0" err="1"/>
              <a:t>disini</a:t>
            </a:r>
            <a:r>
              <a:rPr lang="en-US" dirty="0"/>
              <a:t>”</a:t>
            </a:r>
          </a:p>
          <a:p>
            <a:pPr marL="514350" indent="-514350">
              <a:buAutoNum type="arabicPeriod"/>
            </a:pPr>
            <a:r>
              <a:rPr lang="en-US" dirty="0" err="1"/>
              <a:t>Menatap</a:t>
            </a:r>
            <a:r>
              <a:rPr lang="en-US" dirty="0"/>
              <a:t> dan </a:t>
            </a:r>
            <a:r>
              <a:rPr lang="en-US" dirty="0" err="1"/>
              <a:t>memperjuangkan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berbangsa</a:t>
            </a:r>
            <a:r>
              <a:rPr lang="en-US" dirty="0"/>
              <a:t> dan </a:t>
            </a:r>
            <a:r>
              <a:rPr lang="en-US" dirty="0" err="1"/>
              <a:t>bernegara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basis </a:t>
            </a:r>
            <a:r>
              <a:rPr lang="en-US" dirty="0" err="1"/>
              <a:t>kerukunan</a:t>
            </a:r>
            <a:r>
              <a:rPr lang="en-US" dirty="0"/>
              <a:t> dan </a:t>
            </a:r>
            <a:r>
              <a:rPr lang="en-US" dirty="0" err="1"/>
              <a:t>kebhinekaan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modal social.</a:t>
            </a:r>
          </a:p>
          <a:p>
            <a:pPr marL="514350" indent="-514350">
              <a:buAutoNum type="arabicPeriod"/>
            </a:pP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yang </a:t>
            </a:r>
            <a:r>
              <a:rPr lang="en-US" dirty="0" err="1"/>
              <a:t>progresif</a:t>
            </a:r>
            <a:r>
              <a:rPr lang="en-US" dirty="0"/>
              <a:t> (</a:t>
            </a:r>
            <a:r>
              <a:rPr lang="en-US" dirty="0" err="1"/>
              <a:t>bukan</a:t>
            </a:r>
            <a:r>
              <a:rPr lang="en-US" dirty="0"/>
              <a:t> fatalistic)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tanggungjawab</a:t>
            </a:r>
            <a:r>
              <a:rPr lang="en-US" dirty="0"/>
              <a:t> </a:t>
            </a:r>
            <a:r>
              <a:rPr lang="en-US" dirty="0" err="1"/>
              <a:t>merawat</a:t>
            </a:r>
            <a:r>
              <a:rPr lang="en-US" dirty="0"/>
              <a:t> &amp; </a:t>
            </a:r>
            <a:r>
              <a:rPr lang="en-US" dirty="0" err="1"/>
              <a:t>menyelamatkan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semesta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IPTEKS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zaman. </a:t>
            </a:r>
            <a:r>
              <a:rPr lang="en-US" dirty="0" err="1"/>
              <a:t>Penguasaan</a:t>
            </a:r>
            <a:r>
              <a:rPr lang="en-US" dirty="0"/>
              <a:t> dan </a:t>
            </a:r>
            <a:r>
              <a:rPr lang="en-US" dirty="0" err="1"/>
              <a:t>pengembangan</a:t>
            </a:r>
            <a:r>
              <a:rPr lang="en-US" dirty="0"/>
              <a:t> IPTEKS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keniscayaan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502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2958346"/>
            <a:ext cx="9144000" cy="201650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0516" y="3425999"/>
            <a:ext cx="803851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b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66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sz="6000" dirty="0">
                <a:ln>
                  <a:solidFill>
                    <a:prstClr val="black">
                      <a:lumMod val="75000"/>
                      <a:lumOff val="25000"/>
                    </a:prstClr>
                  </a:solidFill>
                </a:ln>
                <a:solidFill>
                  <a:schemeClr val="bg1"/>
                </a:solidFill>
                <a:latin typeface="Bebas" pitchFamily="2" charset="0"/>
              </a:rPr>
              <a:t>TERIMA KASIH</a:t>
            </a:r>
            <a:endParaRPr lang="id-ID" sz="6000" dirty="0">
              <a:ln>
                <a:solidFill>
                  <a:prstClr val="black">
                    <a:lumMod val="75000"/>
                    <a:lumOff val="25000"/>
                  </a:prstClr>
                </a:solidFill>
              </a:ln>
              <a:solidFill>
                <a:schemeClr val="bg1"/>
              </a:solidFill>
              <a:latin typeface="Bebas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699176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buClr>
                <a:srgbClr val="90C226"/>
              </a:buClr>
              <a:buSzPct val="80000"/>
              <a:defRPr/>
            </a:pPr>
            <a:r>
              <a:rPr lang="en-US" sz="2800" b="1" dirty="0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PANCASILA </a:t>
            </a:r>
            <a:r>
              <a:rPr lang="en-US" sz="2800" b="1" dirty="0" err="1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sebagai</a:t>
            </a:r>
            <a:r>
              <a:rPr lang="en-US" sz="2800" b="1" dirty="0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spiritualitas</a:t>
            </a:r>
            <a:r>
              <a:rPr lang="en-US" sz="2800" b="1" dirty="0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bangsa</a:t>
            </a:r>
            <a:r>
              <a:rPr lang="en-US" sz="2800" b="1" dirty="0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telah</a:t>
            </a:r>
            <a:r>
              <a:rPr lang="en-US" sz="2800" b="1" dirty="0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memberikan</a:t>
            </a:r>
            <a:r>
              <a:rPr lang="en-US" sz="2800" b="1" dirty="0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 basis dan </a:t>
            </a:r>
            <a:r>
              <a:rPr lang="en-US" sz="2800" b="1" dirty="0" err="1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orientasi</a:t>
            </a:r>
            <a:r>
              <a:rPr lang="en-US" sz="2800" b="1" dirty="0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dalam</a:t>
            </a:r>
            <a:r>
              <a:rPr lang="en-US" sz="2800" b="1" dirty="0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kehidupan</a:t>
            </a:r>
            <a:r>
              <a:rPr lang="en-US" sz="2800" b="1" dirty="0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berbangsa</a:t>
            </a:r>
            <a:r>
              <a:rPr lang="en-US" sz="2800" b="1" dirty="0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 &amp; </a:t>
            </a:r>
            <a:r>
              <a:rPr lang="en-US" sz="2800" b="1" dirty="0" err="1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bernegara</a:t>
            </a:r>
            <a:r>
              <a:rPr lang="en-US" sz="2800" b="1" dirty="0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Penggalian</a:t>
            </a:r>
            <a:r>
              <a:rPr lang="en-US" sz="2800" b="1" dirty="0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 dan </a:t>
            </a:r>
            <a:r>
              <a:rPr lang="en-US" sz="2800" b="1" dirty="0" err="1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aktualisasi</a:t>
            </a:r>
            <a:r>
              <a:rPr lang="en-US" sz="2800" b="1" dirty="0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nilai-nilai</a:t>
            </a:r>
            <a:r>
              <a:rPr lang="en-US" sz="2800" b="1" dirty="0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tersebut</a:t>
            </a:r>
            <a:r>
              <a:rPr lang="en-US" sz="2800" b="1" dirty="0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membutuhkan</a:t>
            </a:r>
            <a:r>
              <a:rPr lang="en-US" sz="2800" b="1" dirty="0">
                <a:solidFill>
                  <a:srgbClr val="0000FF"/>
                </a:solidFill>
                <a:latin typeface="Bookman Old Style" panose="02050604050505020204" pitchFamily="18" charset="0"/>
                <a:ea typeface="Open Sans" panose="020B0606030504020204" pitchFamily="34" charset="0"/>
                <a:cs typeface="Arial" panose="020B0604020202020204" pitchFamily="34" charset="0"/>
              </a:rPr>
              <a:t> PERJUANGAN.</a:t>
            </a:r>
          </a:p>
        </p:txBody>
      </p:sp>
    </p:spTree>
    <p:extLst>
      <p:ext uri="{BB962C8B-B14F-4D97-AF65-F5344CB8AC3E}">
        <p14:creationId xmlns:p14="http://schemas.microsoft.com/office/powerpoint/2010/main" val="2153247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1" y="1600200"/>
            <a:ext cx="9144001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Nama	; Prof. Dr. </a:t>
            </a:r>
            <a:r>
              <a:rPr lang="en-US" sz="1800" dirty="0" err="1"/>
              <a:t>Hariyono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Tempat</a:t>
            </a:r>
            <a:r>
              <a:rPr lang="en-US" sz="1800" dirty="0"/>
              <a:t>, </a:t>
            </a:r>
            <a:r>
              <a:rPr lang="en-US" sz="1800" dirty="0" err="1"/>
              <a:t>Tgl</a:t>
            </a:r>
            <a:r>
              <a:rPr lang="en-US" sz="1800" dirty="0"/>
              <a:t> </a:t>
            </a:r>
            <a:r>
              <a:rPr lang="en-US" sz="1800" dirty="0" err="1"/>
              <a:t>Lahir</a:t>
            </a:r>
            <a:r>
              <a:rPr lang="en-US" sz="1800" dirty="0"/>
              <a:t>: Malang, 27 </a:t>
            </a:r>
            <a:r>
              <a:rPr lang="en-US" sz="1800" dirty="0" err="1"/>
              <a:t>Desember</a:t>
            </a:r>
            <a:r>
              <a:rPr lang="en-US" sz="1800" dirty="0"/>
              <a:t> 1963</a:t>
            </a:r>
          </a:p>
          <a:p>
            <a:pPr marL="0" indent="0">
              <a:buNone/>
            </a:pPr>
            <a:r>
              <a:rPr lang="en-US" sz="1800" dirty="0"/>
              <a:t>Agama	: Islam</a:t>
            </a:r>
          </a:p>
          <a:p>
            <a:pPr marL="0" indent="0">
              <a:buNone/>
            </a:pPr>
            <a:r>
              <a:rPr lang="en-US" sz="1800" dirty="0" err="1"/>
              <a:t>Jabatan</a:t>
            </a:r>
            <a:r>
              <a:rPr lang="en-US" sz="1800" dirty="0"/>
              <a:t>	: Wakil </a:t>
            </a:r>
            <a:r>
              <a:rPr lang="en-US" sz="1800" dirty="0" err="1"/>
              <a:t>Kepala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sz="1800" dirty="0" err="1"/>
              <a:t>Instansi</a:t>
            </a:r>
            <a:r>
              <a:rPr lang="en-US" sz="1800" dirty="0"/>
              <a:t>	: Badan </a:t>
            </a:r>
            <a:r>
              <a:rPr lang="en-US" sz="1800" dirty="0" err="1"/>
              <a:t>Pembinaan</a:t>
            </a:r>
            <a:r>
              <a:rPr lang="en-US" sz="1800" dirty="0"/>
              <a:t> </a:t>
            </a:r>
            <a:r>
              <a:rPr lang="en-US" sz="1800" dirty="0" err="1"/>
              <a:t>Ideologi</a:t>
            </a:r>
            <a:r>
              <a:rPr lang="en-US" sz="1800" dirty="0"/>
              <a:t> </a:t>
            </a:r>
            <a:r>
              <a:rPr lang="en-US" sz="1800" dirty="0" err="1"/>
              <a:t>Bangsa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Telpon</a:t>
            </a:r>
            <a:r>
              <a:rPr lang="en-US" sz="1800" dirty="0"/>
              <a:t>	: 0818380812</a:t>
            </a:r>
          </a:p>
          <a:p>
            <a:pPr marL="0" indent="0">
              <a:buNone/>
            </a:pPr>
            <a:r>
              <a:rPr lang="en-US" sz="1800" dirty="0" err="1"/>
              <a:t>Riwayat</a:t>
            </a:r>
            <a:r>
              <a:rPr lang="en-US" sz="1800" dirty="0"/>
              <a:t> </a:t>
            </a:r>
            <a:r>
              <a:rPr lang="en-US" sz="1800" dirty="0" err="1"/>
              <a:t>Kerja</a:t>
            </a:r>
            <a:r>
              <a:rPr lang="en-US" sz="1800" dirty="0"/>
              <a:t>: </a:t>
            </a:r>
          </a:p>
          <a:p>
            <a:pPr marL="0" indent="0">
              <a:buNone/>
            </a:pPr>
            <a:r>
              <a:rPr lang="en-US" sz="1800" dirty="0"/>
              <a:t>1). </a:t>
            </a:r>
            <a:r>
              <a:rPr lang="en-US" sz="1800" dirty="0" err="1"/>
              <a:t>Dosen</a:t>
            </a:r>
            <a:r>
              <a:rPr lang="en-US" sz="1800" dirty="0"/>
              <a:t> </a:t>
            </a:r>
            <a:r>
              <a:rPr lang="en-US" sz="1800" dirty="0" err="1"/>
              <a:t>Universitas</a:t>
            </a:r>
            <a:r>
              <a:rPr lang="en-US" sz="1800" dirty="0"/>
              <a:t> Negeri Malang (1988 </a:t>
            </a:r>
            <a:r>
              <a:rPr lang="en-US" sz="1800" dirty="0" err="1"/>
              <a:t>sd</a:t>
            </a:r>
            <a:r>
              <a:rPr lang="en-US" sz="1800" dirty="0"/>
              <a:t> </a:t>
            </a:r>
            <a:r>
              <a:rPr lang="en-US" sz="1800" dirty="0" err="1"/>
              <a:t>sekarang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2). </a:t>
            </a:r>
            <a:r>
              <a:rPr lang="en-US" sz="1800" dirty="0" err="1"/>
              <a:t>Dekan</a:t>
            </a:r>
            <a:r>
              <a:rPr lang="en-US" sz="1800" dirty="0"/>
              <a:t> </a:t>
            </a:r>
            <a:r>
              <a:rPr lang="en-US" sz="1800" dirty="0" err="1"/>
              <a:t>Fakultas</a:t>
            </a:r>
            <a:r>
              <a:rPr lang="en-US" sz="1800" dirty="0"/>
              <a:t> </a:t>
            </a:r>
            <a:r>
              <a:rPr lang="en-US" sz="1800" dirty="0" err="1"/>
              <a:t>Ilmu</a:t>
            </a:r>
            <a:r>
              <a:rPr lang="en-US" sz="1800" dirty="0"/>
              <a:t> </a:t>
            </a:r>
            <a:r>
              <a:rPr lang="en-US" sz="1800" dirty="0" err="1"/>
              <a:t>Sosial</a:t>
            </a:r>
            <a:r>
              <a:rPr lang="en-US" sz="1800" dirty="0"/>
              <a:t> (2008-2014)</a:t>
            </a:r>
          </a:p>
          <a:p>
            <a:pPr marL="0" indent="0">
              <a:buNone/>
            </a:pPr>
            <a:r>
              <a:rPr lang="en-US" sz="1800" dirty="0"/>
              <a:t>3). Wakil </a:t>
            </a:r>
            <a:r>
              <a:rPr lang="en-US" sz="1800" dirty="0" err="1"/>
              <a:t>Rektor</a:t>
            </a:r>
            <a:r>
              <a:rPr lang="en-US" sz="1800" dirty="0"/>
              <a:t> </a:t>
            </a:r>
            <a:r>
              <a:rPr lang="en-US" sz="1800" dirty="0" err="1"/>
              <a:t>Bidang</a:t>
            </a:r>
            <a:r>
              <a:rPr lang="en-US" sz="1800" dirty="0"/>
              <a:t> </a:t>
            </a:r>
            <a:r>
              <a:rPr lang="en-US" sz="1800" dirty="0" err="1"/>
              <a:t>Akademik</a:t>
            </a:r>
            <a:r>
              <a:rPr lang="en-US" sz="1800" dirty="0"/>
              <a:t> (2014-2017)</a:t>
            </a:r>
          </a:p>
          <a:p>
            <a:pPr marL="0" indent="0">
              <a:buNone/>
            </a:pPr>
            <a:r>
              <a:rPr lang="en-US" sz="1800" dirty="0"/>
              <a:t>4). Deputy </a:t>
            </a:r>
            <a:r>
              <a:rPr lang="en-US" sz="1800" dirty="0" err="1"/>
              <a:t>Advokasi</a:t>
            </a:r>
            <a:r>
              <a:rPr lang="en-US" sz="1800" dirty="0"/>
              <a:t> Unit </a:t>
            </a:r>
            <a:r>
              <a:rPr lang="en-US" sz="1800" dirty="0" err="1"/>
              <a:t>Kerja</a:t>
            </a:r>
            <a:r>
              <a:rPr lang="en-US" sz="1800" dirty="0"/>
              <a:t> </a:t>
            </a:r>
            <a:r>
              <a:rPr lang="en-US" sz="1800" dirty="0" err="1"/>
              <a:t>Presiden</a:t>
            </a:r>
            <a:r>
              <a:rPr lang="en-US" sz="1800" dirty="0"/>
              <a:t> </a:t>
            </a:r>
            <a:r>
              <a:rPr lang="en-US" sz="1800" dirty="0" err="1"/>
              <a:t>Pembinaan</a:t>
            </a:r>
            <a:r>
              <a:rPr lang="en-US" sz="1800" dirty="0"/>
              <a:t> </a:t>
            </a:r>
            <a:r>
              <a:rPr lang="en-US" sz="1800" dirty="0" err="1"/>
              <a:t>Ideologi</a:t>
            </a:r>
            <a:r>
              <a:rPr lang="en-US" sz="1800" dirty="0"/>
              <a:t> Pancasila (2017-2018)</a:t>
            </a:r>
          </a:p>
          <a:p>
            <a:pPr marL="0" indent="0">
              <a:buNone/>
            </a:pPr>
            <a:r>
              <a:rPr lang="en-US" sz="1800"/>
              <a:t>5). Wakil </a:t>
            </a:r>
            <a:r>
              <a:rPr lang="en-US" sz="1800" dirty="0" err="1"/>
              <a:t>Kepala</a:t>
            </a:r>
            <a:r>
              <a:rPr lang="en-US" sz="1800" dirty="0"/>
              <a:t> BPIP (2018 – </a:t>
            </a:r>
            <a:r>
              <a:rPr lang="en-US" sz="1800" dirty="0" err="1"/>
              <a:t>sekarang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/>
              <a:t>Pendidikan </a:t>
            </a:r>
            <a:r>
              <a:rPr lang="en-US" sz="1800" dirty="0" err="1"/>
              <a:t>Terakhir</a:t>
            </a:r>
            <a:r>
              <a:rPr lang="en-US" sz="1800" dirty="0"/>
              <a:t>: </a:t>
            </a:r>
            <a:r>
              <a:rPr lang="en-US" sz="1800" dirty="0" err="1"/>
              <a:t>Ilmu</a:t>
            </a:r>
            <a:r>
              <a:rPr lang="en-US" sz="1800" dirty="0"/>
              <a:t> Sejarah, </a:t>
            </a:r>
            <a:r>
              <a:rPr lang="en-US" sz="1800" dirty="0" err="1"/>
              <a:t>Universitas</a:t>
            </a:r>
            <a:r>
              <a:rPr lang="en-US" sz="1800" dirty="0"/>
              <a:t> Indonesia.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647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1938</TotalTime>
  <Words>580</Words>
  <Application>Microsoft Macintosh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Bebas</vt:lpstr>
      <vt:lpstr>Bookman Old Style</vt:lpstr>
      <vt:lpstr>Calibri</vt:lpstr>
      <vt:lpstr>Tw Cen MT</vt:lpstr>
      <vt:lpstr>Wingdings</vt:lpstr>
      <vt:lpstr>Wingdings 2</vt:lpstr>
      <vt:lpstr>Median</vt:lpstr>
      <vt:lpstr>PowerPoint Presentation</vt:lpstr>
      <vt:lpstr>KUTIPAN</vt:lpstr>
      <vt:lpstr>PANCASILA; SPIRITUALITAS BANGSA</vt:lpstr>
      <vt:lpstr>MANUSIA &amp; “DUNIA” NYA</vt:lpstr>
      <vt:lpstr>DIMENSI  KETUHANAN</vt:lpstr>
      <vt:lpstr>DIMENSI  SOSIAL-POLITIK</vt:lpstr>
      <vt:lpstr>DIMENSI  TELEOLOGIS</vt:lpstr>
      <vt:lpstr>PowerPoint Presentation</vt:lpstr>
      <vt:lpstr>CV</vt:lpstr>
    </vt:vector>
  </TitlesOfParts>
  <Company>universitas negeri malang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WAWASAN KEBANGSAAN Tantangan dan Peluang</dc:title>
  <dc:creator>wakil rektor</dc:creator>
  <cp:lastModifiedBy>Hariyono BPIP</cp:lastModifiedBy>
  <cp:revision>174</cp:revision>
  <dcterms:created xsi:type="dcterms:W3CDTF">2016-07-24T01:30:20Z</dcterms:created>
  <dcterms:modified xsi:type="dcterms:W3CDTF">2020-06-05T00:04:54Z</dcterms:modified>
</cp:coreProperties>
</file>