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76" r:id="rId4"/>
    <p:sldId id="269" r:id="rId5"/>
    <p:sldId id="277" r:id="rId6"/>
    <p:sldId id="261" r:id="rId7"/>
    <p:sldId id="270" r:id="rId8"/>
    <p:sldId id="278" r:id="rId9"/>
    <p:sldId id="287" r:id="rId10"/>
    <p:sldId id="286" r:id="rId11"/>
    <p:sldId id="279" r:id="rId12"/>
    <p:sldId id="282" r:id="rId13"/>
    <p:sldId id="281" r:id="rId14"/>
    <p:sldId id="283" r:id="rId15"/>
    <p:sldId id="284" r:id="rId16"/>
    <p:sldId id="288" r:id="rId17"/>
    <p:sldId id="289" r:id="rId18"/>
    <p:sldId id="290" r:id="rId19"/>
    <p:sldId id="285" r:id="rId20"/>
    <p:sldId id="275" r:id="rId21"/>
    <p:sldId id="274" r:id="rId22"/>
    <p:sldId id="264" r:id="rId23"/>
    <p:sldId id="265" r:id="rId24"/>
    <p:sldId id="263" r:id="rId25"/>
    <p:sldId id="262" r:id="rId26"/>
    <p:sldId id="266" r:id="rId27"/>
    <p:sldId id="267" r:id="rId28"/>
    <p:sldId id="268" r:id="rId29"/>
    <p:sldId id="259" r:id="rId3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71" autoAdjust="0"/>
  </p:normalViewPr>
  <p:slideViewPr>
    <p:cSldViewPr>
      <p:cViewPr varScale="1">
        <p:scale>
          <a:sx n="66" d="100"/>
          <a:sy n="66" d="100"/>
        </p:scale>
        <p:origin x="-142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886D2576-6FD7-473A-900A-A9F01A030F6B}" type="datetimeFigureOut">
              <a:rPr lang="id-ID" smtClean="0"/>
              <a:t>11/06/2020</a:t>
            </a:fld>
            <a:endParaRPr lang="id-ID"/>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id-ID"/>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D7C1108-0576-46BA-A5B3-29E2F52A171E}" type="slidenum">
              <a:rPr lang="id-ID" smtClean="0"/>
              <a:t>‹#›</a:t>
            </a:fld>
            <a:endParaRPr lang="id-ID"/>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6D2576-6FD7-473A-900A-A9F01A030F6B}" type="datetimeFigureOut">
              <a:rPr lang="id-ID" smtClean="0"/>
              <a:t>11/06/2020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D7C1108-0576-46BA-A5B3-29E2F52A171E}" type="slidenum">
              <a:rPr lang="id-ID" smtClean="0"/>
              <a:t>‹#›</a:t>
            </a:fld>
            <a:endParaRPr lang="id-ID"/>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6D2576-6FD7-473A-900A-A9F01A030F6B}" type="datetimeFigureOut">
              <a:rPr lang="id-ID" smtClean="0"/>
              <a:t>11/06/2020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D7C1108-0576-46BA-A5B3-29E2F52A171E}" type="slidenum">
              <a:rPr lang="id-ID" smtClean="0"/>
              <a:t>‹#›</a:t>
            </a:fld>
            <a:endParaRPr lang="id-ID"/>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6D2576-6FD7-473A-900A-A9F01A030F6B}" type="datetimeFigureOut">
              <a:rPr lang="id-ID" smtClean="0"/>
              <a:t>11/06/2020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D7C1108-0576-46BA-A5B3-29E2F52A171E}" type="slidenum">
              <a:rPr lang="id-ID" smtClean="0"/>
              <a:t>‹#›</a:t>
            </a:fld>
            <a:endParaRPr lang="id-ID"/>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6D2576-6FD7-473A-900A-A9F01A030F6B}" type="datetimeFigureOut">
              <a:rPr lang="id-ID" smtClean="0"/>
              <a:t>11/06/2020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D7C1108-0576-46BA-A5B3-29E2F52A171E}"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86D2576-6FD7-473A-900A-A9F01A030F6B}" type="datetimeFigureOut">
              <a:rPr lang="id-ID" smtClean="0"/>
              <a:t>11/06/2020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D7C1108-0576-46BA-A5B3-29E2F52A171E}" type="slidenum">
              <a:rPr lang="id-ID" smtClean="0"/>
              <a:t>‹#›</a:t>
            </a:fld>
            <a:endParaRPr lang="id-ID"/>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6D2576-6FD7-473A-900A-A9F01A030F6B}" type="datetimeFigureOut">
              <a:rPr lang="id-ID" smtClean="0"/>
              <a:t>11/06/2020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D7C1108-0576-46BA-A5B3-29E2F52A171E}" type="slidenum">
              <a:rPr lang="id-ID" smtClean="0"/>
              <a:t>‹#›</a:t>
            </a:fld>
            <a:endParaRPr lang="id-ID"/>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6D2576-6FD7-473A-900A-A9F01A030F6B}" type="datetimeFigureOut">
              <a:rPr lang="id-ID" smtClean="0"/>
              <a:t>11/06/2020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D7C1108-0576-46BA-A5B3-29E2F52A171E}" type="slidenum">
              <a:rPr lang="id-ID" smtClean="0"/>
              <a:t>‹#›</a:t>
            </a:fld>
            <a:endParaRPr lang="id-ID"/>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6D2576-6FD7-473A-900A-A9F01A030F6B}" type="datetimeFigureOut">
              <a:rPr lang="id-ID" smtClean="0"/>
              <a:t>11/06/2020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D7C1108-0576-46BA-A5B3-29E2F52A171E}"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6D2576-6FD7-473A-900A-A9F01A030F6B}" type="datetimeFigureOut">
              <a:rPr lang="id-ID" smtClean="0"/>
              <a:t>11/06/2020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D7C1108-0576-46BA-A5B3-29E2F52A171E}"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6D2576-6FD7-473A-900A-A9F01A030F6B}" type="datetimeFigureOut">
              <a:rPr lang="id-ID" smtClean="0"/>
              <a:t>11/06/2020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D7C1108-0576-46BA-A5B3-29E2F52A171E}"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886D2576-6FD7-473A-900A-A9F01A030F6B}" type="datetimeFigureOut">
              <a:rPr lang="id-ID" smtClean="0"/>
              <a:t>11/06/2020</a:t>
            </a:fld>
            <a:endParaRPr lang="id-ID"/>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id-ID"/>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3D7C1108-0576-46BA-A5B3-29E2F52A171E}"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id-ID" sz="4400" dirty="0" smtClean="0"/>
              <a:t>Eskpresi Budaya Kepercayaan Terhadap Tuhan YME dan Masyarakat Adat</a:t>
            </a:r>
            <a:endParaRPr lang="id-ID" sz="4400" dirty="0"/>
          </a:p>
        </p:txBody>
      </p:sp>
      <p:sp>
        <p:nvSpPr>
          <p:cNvPr id="3" name="Subtitle 2"/>
          <p:cNvSpPr>
            <a:spLocks noGrp="1"/>
          </p:cNvSpPr>
          <p:nvPr>
            <p:ph type="subTitle" idx="1"/>
          </p:nvPr>
        </p:nvSpPr>
        <p:spPr/>
        <p:txBody>
          <a:bodyPr>
            <a:normAutofit fontScale="92500" lnSpcReduction="20000"/>
          </a:bodyPr>
          <a:lstStyle/>
          <a:p>
            <a:endParaRPr lang="id-ID" dirty="0" smtClean="0"/>
          </a:p>
          <a:p>
            <a:endParaRPr lang="id-ID" dirty="0"/>
          </a:p>
          <a:p>
            <a:r>
              <a:rPr lang="id-ID" dirty="0" smtClean="0"/>
              <a:t>G. R. Lono Lastoro Simatupang</a:t>
            </a:r>
          </a:p>
          <a:p>
            <a:r>
              <a:rPr lang="id-ID" dirty="0" smtClean="0"/>
              <a:t>Departemen Antropologi</a:t>
            </a:r>
          </a:p>
          <a:p>
            <a:r>
              <a:rPr lang="id-ID" dirty="0" smtClean="0"/>
              <a:t>FIB UGM</a:t>
            </a:r>
            <a:endParaRPr lang="id-ID" dirty="0"/>
          </a:p>
        </p:txBody>
      </p:sp>
    </p:spTree>
    <p:extLst>
      <p:ext uri="{BB962C8B-B14F-4D97-AF65-F5344CB8AC3E}">
        <p14:creationId xmlns:p14="http://schemas.microsoft.com/office/powerpoint/2010/main" val="3525832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id-ID" dirty="0"/>
              <a:t>Kepercayaan </a:t>
            </a:r>
            <a:r>
              <a:rPr lang="id-ID" dirty="0" smtClean="0"/>
              <a:t>(</a:t>
            </a:r>
            <a:r>
              <a:rPr lang="id-ID" i="1" dirty="0" smtClean="0"/>
              <a:t>faith</a:t>
            </a:r>
            <a:r>
              <a:rPr lang="id-ID" dirty="0" smtClean="0"/>
              <a:t>): </a:t>
            </a:r>
            <a:r>
              <a:rPr lang="id-ID" dirty="0"/>
              <a:t>“formulasi konsepsi tentang </a:t>
            </a:r>
            <a:r>
              <a:rPr lang="id-ID" dirty="0">
                <a:solidFill>
                  <a:srgbClr val="FF0000"/>
                </a:solidFill>
              </a:rPr>
              <a:t>tatanan umum keberadaan </a:t>
            </a:r>
            <a:r>
              <a:rPr lang="id-ID" dirty="0"/>
              <a:t>(eksistensi)” (C. Geertz, 1973:30),  – meliputi </a:t>
            </a:r>
            <a:r>
              <a:rPr lang="id-ID" dirty="0" smtClean="0"/>
              <a:t>keberadaan </a:t>
            </a:r>
            <a:r>
              <a:rPr lang="id-ID" dirty="0" smtClean="0">
                <a:solidFill>
                  <a:srgbClr val="FF0000"/>
                </a:solidFill>
              </a:rPr>
              <a:t>manusia, alam, dan Tuhan</a:t>
            </a:r>
            <a:r>
              <a:rPr lang="id-ID" dirty="0"/>
              <a:t>.</a:t>
            </a:r>
          </a:p>
          <a:p>
            <a:r>
              <a:rPr lang="id-ID" dirty="0"/>
              <a:t>Konsepsi yang bersifat nir-wujud selalu memiliki dimensi </a:t>
            </a:r>
            <a:r>
              <a:rPr lang="id-ID" dirty="0" smtClean="0"/>
              <a:t>wujud ekspresifnya (tindakan</a:t>
            </a:r>
            <a:r>
              <a:rPr lang="id-ID" dirty="0"/>
              <a:t>, bahasa, materi) agar dapat </a:t>
            </a:r>
            <a:r>
              <a:rPr lang="id-ID" dirty="0">
                <a:solidFill>
                  <a:srgbClr val="FF0000"/>
                </a:solidFill>
              </a:rPr>
              <a:t>terhayati</a:t>
            </a:r>
            <a:r>
              <a:rPr lang="id-ID" dirty="0"/>
              <a:t> manusia. </a:t>
            </a:r>
          </a:p>
          <a:p>
            <a:pPr marL="0" indent="0" algn="ctr">
              <a:buNone/>
            </a:pPr>
            <a:r>
              <a:rPr lang="id-ID" sz="3000" dirty="0" smtClean="0"/>
              <a:t>Berkepercayaan</a:t>
            </a:r>
            <a:r>
              <a:rPr lang="id-ID" dirty="0"/>
              <a:t>: </a:t>
            </a:r>
            <a:endParaRPr lang="id-ID" dirty="0" smtClean="0"/>
          </a:p>
          <a:p>
            <a:r>
              <a:rPr lang="id-ID" dirty="0" smtClean="0"/>
              <a:t>Pernyataan dan pelaksanaan kepercayaan terhadap konsepsi </a:t>
            </a:r>
            <a:r>
              <a:rPr lang="id-ID" dirty="0"/>
              <a:t>tatanan umum </a:t>
            </a:r>
            <a:r>
              <a:rPr lang="id-ID" dirty="0" smtClean="0"/>
              <a:t>keberadaan dan hubungan </a:t>
            </a:r>
            <a:r>
              <a:rPr lang="id-ID" dirty="0"/>
              <a:t>manusia-manusia, manusia-alam, dan manusia-Tuhan </a:t>
            </a:r>
            <a:r>
              <a:rPr lang="id-ID" dirty="0" smtClean="0"/>
              <a:t>dalam tindakan</a:t>
            </a:r>
            <a:r>
              <a:rPr lang="id-ID" dirty="0"/>
              <a:t>, bahasa, dan material. </a:t>
            </a:r>
            <a:endParaRPr lang="id-ID" dirty="0" smtClean="0"/>
          </a:p>
          <a:p>
            <a:pPr lvl="0">
              <a:buClr>
                <a:srgbClr val="873624"/>
              </a:buClr>
            </a:pPr>
            <a:r>
              <a:rPr lang="id-ID" dirty="0">
                <a:solidFill>
                  <a:prstClr val="black">
                    <a:lumMod val="85000"/>
                    <a:lumOff val="15000"/>
                  </a:prstClr>
                </a:solidFill>
              </a:rPr>
              <a:t>Berkepercayaan </a:t>
            </a:r>
            <a:r>
              <a:rPr lang="id-ID" dirty="0" smtClean="0">
                <a:solidFill>
                  <a:prstClr val="black">
                    <a:lumMod val="85000"/>
                    <a:lumOff val="15000"/>
                  </a:prstClr>
                </a:solidFill>
              </a:rPr>
              <a:t>berorientasi terutama ke </a:t>
            </a:r>
            <a:r>
              <a:rPr lang="id-ID" dirty="0">
                <a:solidFill>
                  <a:prstClr val="black">
                    <a:lumMod val="85000"/>
                    <a:lumOff val="15000"/>
                  </a:prstClr>
                </a:solidFill>
              </a:rPr>
              <a:t>dalam diri, memenuhi kebutuhan diri dan sesama anggota kelompok</a:t>
            </a:r>
            <a:r>
              <a:rPr lang="id-ID" dirty="0" smtClean="0">
                <a:solidFill>
                  <a:prstClr val="black">
                    <a:lumMod val="85000"/>
                    <a:lumOff val="15000"/>
                  </a:prstClr>
                </a:solidFill>
              </a:rPr>
              <a:t>.</a:t>
            </a:r>
            <a:endParaRPr lang="id-ID" dirty="0"/>
          </a:p>
        </p:txBody>
      </p:sp>
      <p:sp>
        <p:nvSpPr>
          <p:cNvPr id="3" name="Title 2"/>
          <p:cNvSpPr>
            <a:spLocks noGrp="1"/>
          </p:cNvSpPr>
          <p:nvPr>
            <p:ph type="title"/>
          </p:nvPr>
        </p:nvSpPr>
        <p:spPr/>
        <p:txBody>
          <a:bodyPr/>
          <a:lstStyle/>
          <a:p>
            <a:r>
              <a:rPr lang="id-ID" sz="4400" dirty="0" smtClean="0"/>
              <a:t>Berkepercayaan</a:t>
            </a:r>
            <a:endParaRPr lang="id-ID" sz="4400" dirty="0"/>
          </a:p>
        </p:txBody>
      </p:sp>
    </p:spTree>
    <p:extLst>
      <p:ext uri="{BB962C8B-B14F-4D97-AF65-F5344CB8AC3E}">
        <p14:creationId xmlns:p14="http://schemas.microsoft.com/office/powerpoint/2010/main" val="273307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lgn="ctr">
              <a:buNone/>
            </a:pPr>
            <a:r>
              <a:rPr lang="id-ID" sz="3300" dirty="0" smtClean="0"/>
              <a:t>Pelaksanaan Kepercayaan</a:t>
            </a:r>
            <a:endParaRPr lang="id-ID" sz="3300" dirty="0"/>
          </a:p>
          <a:p>
            <a:r>
              <a:rPr lang="id-ID" dirty="0" smtClean="0"/>
              <a:t>Kepercayaan dilaksanakan dalam ritual/upacara pribadi dan kolektif yang dilaksanakan secara berkala dan teratur. </a:t>
            </a:r>
            <a:endParaRPr lang="id-ID" sz="3000" dirty="0" smtClean="0"/>
          </a:p>
          <a:p>
            <a:r>
              <a:rPr lang="id-ID" dirty="0" smtClean="0"/>
              <a:t>Ritual/upacara merupakan aktivitas yang khusus ditujukan </a:t>
            </a:r>
            <a:r>
              <a:rPr lang="id-ID" dirty="0"/>
              <a:t>untuk </a:t>
            </a:r>
            <a:r>
              <a:rPr lang="id-ID" dirty="0" smtClean="0"/>
              <a:t>menghayati konsepsi </a:t>
            </a:r>
            <a:r>
              <a:rPr lang="id-ID" dirty="0"/>
              <a:t>tatanan umum </a:t>
            </a:r>
            <a:r>
              <a:rPr lang="id-ID" dirty="0" smtClean="0"/>
              <a:t>keberadaan dan hubungan </a:t>
            </a:r>
            <a:r>
              <a:rPr lang="id-ID" dirty="0"/>
              <a:t>manusia-manusia, </a:t>
            </a:r>
            <a:r>
              <a:rPr lang="id-ID" dirty="0" smtClean="0"/>
              <a:t>manusia-alam, </a:t>
            </a:r>
            <a:r>
              <a:rPr lang="id-ID" dirty="0"/>
              <a:t>dan </a:t>
            </a:r>
            <a:r>
              <a:rPr lang="id-ID" dirty="0" smtClean="0"/>
              <a:t>manusia-Tuhan dalam dan melalui tindakan</a:t>
            </a:r>
            <a:r>
              <a:rPr lang="id-ID" dirty="0"/>
              <a:t>, bahasa, dan </a:t>
            </a:r>
            <a:r>
              <a:rPr lang="id-ID" dirty="0" smtClean="0"/>
              <a:t>material. </a:t>
            </a:r>
          </a:p>
          <a:p>
            <a:r>
              <a:rPr lang="id-ID" dirty="0" smtClean="0"/>
              <a:t>Ritual/upacara berciri pengulangan, cenderung statis: memiliki pedoman tata cara perwujudan (siapa melakukan apa, kapan, bagaimana, di mana, dengan sarana apa, dsb). </a:t>
            </a:r>
          </a:p>
          <a:p>
            <a:r>
              <a:rPr lang="id-ID" dirty="0" smtClean="0"/>
              <a:t>Di sini penting untuk diperhatikan bahwa ritual memiliki keteraturan perihal tempat pelaksanaan. Secara garis besar persyaratan utamanya adalah bahwa tempat tersebut   mendukung tercapainya tujuan tindak penghayatan.</a:t>
            </a:r>
          </a:p>
        </p:txBody>
      </p:sp>
      <p:sp>
        <p:nvSpPr>
          <p:cNvPr id="3" name="Title 2"/>
          <p:cNvSpPr>
            <a:spLocks noGrp="1"/>
          </p:cNvSpPr>
          <p:nvPr>
            <p:ph type="title"/>
          </p:nvPr>
        </p:nvSpPr>
        <p:spPr/>
        <p:txBody>
          <a:bodyPr/>
          <a:lstStyle/>
          <a:p>
            <a:endParaRPr lang="id-ID" sz="3600" dirty="0"/>
          </a:p>
        </p:txBody>
      </p:sp>
    </p:spTree>
    <p:extLst>
      <p:ext uri="{BB962C8B-B14F-4D97-AF65-F5344CB8AC3E}">
        <p14:creationId xmlns:p14="http://schemas.microsoft.com/office/powerpoint/2010/main" val="1977569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id-ID" dirty="0" smtClean="0"/>
              <a:t>Tema dan Dimensi Ritual</a:t>
            </a:r>
          </a:p>
          <a:p>
            <a:pPr marL="0" indent="0">
              <a:buNone/>
            </a:pPr>
            <a:endParaRPr lang="id-ID" dirty="0"/>
          </a:p>
          <a:p>
            <a:pPr marL="0" indent="0">
              <a:buNone/>
            </a:pPr>
            <a:endParaRPr lang="id-ID" dirty="0" smtClean="0"/>
          </a:p>
          <a:p>
            <a:pPr marL="0" indent="0">
              <a:buNone/>
            </a:pPr>
            <a:endParaRPr lang="id-ID" dirty="0"/>
          </a:p>
          <a:p>
            <a:pPr marL="0" indent="0">
              <a:buNone/>
            </a:pPr>
            <a:endParaRPr lang="id-ID" dirty="0" smtClean="0"/>
          </a:p>
          <a:p>
            <a:pPr marL="0" indent="0">
              <a:buNone/>
            </a:pPr>
            <a:endParaRPr lang="id-ID" dirty="0"/>
          </a:p>
          <a:p>
            <a:pPr marL="0" indent="0">
              <a:buNone/>
            </a:pPr>
            <a:endParaRPr lang="id-ID" dirty="0" smtClean="0"/>
          </a:p>
          <a:p>
            <a:pPr marL="0" indent="0">
              <a:buNone/>
            </a:pPr>
            <a:endParaRPr lang="id-ID" dirty="0" smtClean="0"/>
          </a:p>
          <a:p>
            <a:pPr marL="0" indent="0">
              <a:buNone/>
            </a:pPr>
            <a:endParaRPr lang="id-ID" dirty="0"/>
          </a:p>
          <a:p>
            <a:pPr marL="0" indent="0">
              <a:buNone/>
            </a:pPr>
            <a:endParaRPr lang="id-ID" dirty="0" smtClean="0"/>
          </a:p>
        </p:txBody>
      </p:sp>
      <p:sp>
        <p:nvSpPr>
          <p:cNvPr id="3" name="Title 2"/>
          <p:cNvSpPr>
            <a:spLocks noGrp="1"/>
          </p:cNvSpPr>
          <p:nvPr>
            <p:ph type="title"/>
          </p:nvPr>
        </p:nvSpPr>
        <p:spPr>
          <a:xfrm>
            <a:off x="693868" y="548680"/>
            <a:ext cx="7756263" cy="1054250"/>
          </a:xfrm>
        </p:spPr>
        <p:txBody>
          <a:bodyPr/>
          <a:lstStyle/>
          <a:p>
            <a:endParaRPr lang="id-ID" sz="4000" dirty="0"/>
          </a:p>
        </p:txBody>
      </p:sp>
      <p:graphicFrame>
        <p:nvGraphicFramePr>
          <p:cNvPr id="4" name="Table 3"/>
          <p:cNvGraphicFramePr>
            <a:graphicFrameLocks noGrp="1"/>
          </p:cNvGraphicFramePr>
          <p:nvPr>
            <p:extLst>
              <p:ext uri="{D42A27DB-BD31-4B8C-83A1-F6EECF244321}">
                <p14:modId xmlns:p14="http://schemas.microsoft.com/office/powerpoint/2010/main" val="1833439091"/>
              </p:ext>
            </p:extLst>
          </p:nvPr>
        </p:nvGraphicFramePr>
        <p:xfrm>
          <a:off x="1475656" y="2996952"/>
          <a:ext cx="6096000" cy="222504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id-ID" dirty="0" smtClean="0"/>
                        <a:t>Tema</a:t>
                      </a:r>
                      <a:endParaRPr lang="id-ID" dirty="0"/>
                    </a:p>
                  </a:txBody>
                  <a:tcPr/>
                </a:tc>
                <a:tc>
                  <a:txBody>
                    <a:bodyPr/>
                    <a:lstStyle/>
                    <a:p>
                      <a:pPr algn="ctr"/>
                      <a:r>
                        <a:rPr lang="id-ID" dirty="0" smtClean="0"/>
                        <a:t>Dimensi</a:t>
                      </a:r>
                      <a:endParaRPr lang="id-ID" dirty="0"/>
                    </a:p>
                  </a:txBody>
                  <a:tcPr/>
                </a:tc>
              </a:tr>
              <a:tr h="370840">
                <a:tc>
                  <a:txBody>
                    <a:bodyPr/>
                    <a:lstStyle/>
                    <a:p>
                      <a:r>
                        <a:rPr lang="id-ID" dirty="0" smtClean="0"/>
                        <a:t>Syukur</a:t>
                      </a:r>
                      <a:endParaRPr lang="id-ID" dirty="0"/>
                    </a:p>
                  </a:txBody>
                  <a:tcPr/>
                </a:tc>
                <a:tc>
                  <a:txBody>
                    <a:bodyPr/>
                    <a:lstStyle/>
                    <a:p>
                      <a:r>
                        <a:rPr lang="id-ID" dirty="0" smtClean="0"/>
                        <a:t>M-M, M-A, M-T</a:t>
                      </a:r>
                      <a:endParaRPr lang="id-ID" dirty="0"/>
                    </a:p>
                  </a:txBody>
                  <a:tcPr/>
                </a:tc>
              </a:tr>
              <a:tr h="370840">
                <a:tc>
                  <a:txBody>
                    <a:bodyPr/>
                    <a:lstStyle/>
                    <a:p>
                      <a:r>
                        <a:rPr lang="id-ID" dirty="0" smtClean="0"/>
                        <a:t>Peresmian</a:t>
                      </a:r>
                      <a:endParaRPr lang="id-ID" dirty="0"/>
                    </a:p>
                  </a:txBody>
                  <a:tcPr/>
                </a:tc>
                <a:tc>
                  <a:txBody>
                    <a:bodyPr/>
                    <a:lstStyle/>
                    <a:p>
                      <a:r>
                        <a:rPr lang="id-ID" dirty="0" smtClean="0"/>
                        <a:t>M-M, M-A,</a:t>
                      </a:r>
                      <a:r>
                        <a:rPr lang="id-ID" baseline="0" dirty="0" smtClean="0"/>
                        <a:t> M-T</a:t>
                      </a:r>
                      <a:endParaRPr lang="id-ID" dirty="0"/>
                    </a:p>
                  </a:txBody>
                  <a:tcPr/>
                </a:tc>
              </a:tr>
              <a:tr h="370840">
                <a:tc>
                  <a:txBody>
                    <a:bodyPr/>
                    <a:lstStyle/>
                    <a:p>
                      <a:r>
                        <a:rPr lang="id-ID" dirty="0" smtClean="0"/>
                        <a:t>Pelindungan</a:t>
                      </a:r>
                      <a:endParaRPr lang="id-ID" dirty="0"/>
                    </a:p>
                  </a:txBody>
                  <a:tcPr/>
                </a:tc>
                <a:tc>
                  <a:txBody>
                    <a:bodyPr/>
                    <a:lstStyle/>
                    <a:p>
                      <a:r>
                        <a:rPr lang="id-ID" dirty="0" smtClean="0"/>
                        <a:t>M-M, M-A, M-T</a:t>
                      </a:r>
                      <a:endParaRPr lang="id-ID" dirty="0"/>
                    </a:p>
                  </a:txBody>
                  <a:tcPr/>
                </a:tc>
              </a:tr>
              <a:tr h="370840">
                <a:tc>
                  <a:txBody>
                    <a:bodyPr/>
                    <a:lstStyle/>
                    <a:p>
                      <a:r>
                        <a:rPr lang="id-ID" dirty="0" smtClean="0"/>
                        <a:t>Pemulihan</a:t>
                      </a:r>
                      <a:endParaRPr lang="id-ID" dirty="0"/>
                    </a:p>
                  </a:txBody>
                  <a:tcPr/>
                </a:tc>
                <a:tc>
                  <a:txBody>
                    <a:bodyPr/>
                    <a:lstStyle/>
                    <a:p>
                      <a:r>
                        <a:rPr lang="id-ID" dirty="0" smtClean="0"/>
                        <a:t>M-M, M-A, M-T</a:t>
                      </a:r>
                      <a:endParaRPr lang="id-ID" dirty="0"/>
                    </a:p>
                  </a:txBody>
                  <a:tcPr/>
                </a:tc>
              </a:tr>
              <a:tr h="370840">
                <a:tc>
                  <a:txBody>
                    <a:bodyPr/>
                    <a:lstStyle/>
                    <a:p>
                      <a:r>
                        <a:rPr lang="id-ID" dirty="0" smtClean="0"/>
                        <a:t>Penghormatan</a:t>
                      </a:r>
                      <a:endParaRPr lang="id-ID" dirty="0"/>
                    </a:p>
                  </a:txBody>
                  <a:tcPr/>
                </a:tc>
                <a:tc>
                  <a:txBody>
                    <a:bodyPr/>
                    <a:lstStyle/>
                    <a:p>
                      <a:r>
                        <a:rPr lang="id-ID" dirty="0" smtClean="0"/>
                        <a:t>M-M, M-A, M-T</a:t>
                      </a:r>
                      <a:endParaRPr lang="id-ID" dirty="0"/>
                    </a:p>
                  </a:txBody>
                  <a:tcPr/>
                </a:tc>
              </a:tr>
            </a:tbl>
          </a:graphicData>
        </a:graphic>
      </p:graphicFrame>
    </p:spTree>
    <p:extLst>
      <p:ext uri="{BB962C8B-B14F-4D97-AF65-F5344CB8AC3E}">
        <p14:creationId xmlns:p14="http://schemas.microsoft.com/office/powerpoint/2010/main" val="699461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lgn="ctr">
              <a:buNone/>
            </a:pPr>
            <a:r>
              <a:rPr lang="id-ID" sz="3600" dirty="0" smtClean="0"/>
              <a:t>Pernyataan Kepercayaan</a:t>
            </a:r>
          </a:p>
          <a:p>
            <a:r>
              <a:rPr lang="id-ID" dirty="0" smtClean="0"/>
              <a:t>Pernyataan kepercayaan merupakan dimensi  ekspresif yang berlangsung baik dalam aktivitas ritual maupun non-ritual. Dimensi ekspresif ini berwujud ucapan, tindakan, dan materi yang menandai kepercayaan yang dihayati penghayat.</a:t>
            </a:r>
          </a:p>
          <a:p>
            <a:r>
              <a:rPr lang="id-ID" dirty="0" smtClean="0"/>
              <a:t>Di luar konteks ritual, kehadiran sebagian penanda kepercayaan menjadi identitas performatif penghayat kepercayaan, namun tidak dipergunakan sebagai sarana penghayatan kepercayaan.</a:t>
            </a:r>
          </a:p>
          <a:p>
            <a:r>
              <a:rPr lang="id-ID" dirty="0" smtClean="0"/>
              <a:t>Seni merupakan bidang yang berhimpitan dengan ritual, karena seni merupakan teknik penguatan rasa. Ritual/upacara juga menerapkan teknik penguatan rasa, namun penguatan rasa tersebut disikapi sebagai sarana bagi penghayatan konsepsi tatanan umum keberadaan. Selain itu, berbeda dari ritual/upacara, wujud seni cenderung lebih dinamis.</a:t>
            </a:r>
          </a:p>
        </p:txBody>
      </p:sp>
      <p:sp>
        <p:nvSpPr>
          <p:cNvPr id="3" name="Title 2"/>
          <p:cNvSpPr>
            <a:spLocks noGrp="1"/>
          </p:cNvSpPr>
          <p:nvPr>
            <p:ph type="title"/>
          </p:nvPr>
        </p:nvSpPr>
        <p:spPr/>
        <p:txBody>
          <a:bodyPr/>
          <a:lstStyle/>
          <a:p>
            <a:endParaRPr lang="id-ID" sz="3600" dirty="0"/>
          </a:p>
        </p:txBody>
      </p:sp>
    </p:spTree>
    <p:extLst>
      <p:ext uri="{BB962C8B-B14F-4D97-AF65-F5344CB8AC3E}">
        <p14:creationId xmlns:p14="http://schemas.microsoft.com/office/powerpoint/2010/main" val="10971807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id-ID" dirty="0" smtClean="0"/>
              <a:t>Pengertian ruang mencakup ruang </a:t>
            </a:r>
            <a:r>
              <a:rPr lang="id-ID" dirty="0"/>
              <a:t>fisik dan ruang </a:t>
            </a:r>
            <a:r>
              <a:rPr lang="id-ID" dirty="0" smtClean="0"/>
              <a:t>virtual penampung kehadiran satuan sosial, yang berdasarkan derajat kesamaan dan perbedaan satuan sosial yang hadir di dalamnya dibedakan ke dalam ruang publik dan ruang privat.</a:t>
            </a:r>
          </a:p>
          <a:p>
            <a:pPr marL="0" indent="0">
              <a:buNone/>
            </a:pPr>
            <a:r>
              <a:rPr lang="id-ID" dirty="0" smtClean="0"/>
              <a:t> </a:t>
            </a:r>
          </a:p>
          <a:p>
            <a:pPr marL="0" indent="0">
              <a:buNone/>
            </a:pPr>
            <a:endParaRPr lang="id-ID" dirty="0"/>
          </a:p>
          <a:p>
            <a:pPr marL="0" indent="0">
              <a:buNone/>
            </a:pPr>
            <a:endParaRPr lang="id-ID" dirty="0" smtClean="0"/>
          </a:p>
          <a:p>
            <a:pPr marL="0" indent="0">
              <a:buNone/>
            </a:pPr>
            <a:endParaRPr lang="id-ID" dirty="0"/>
          </a:p>
          <a:p>
            <a:pPr marL="0" indent="0">
              <a:buNone/>
            </a:pPr>
            <a:endParaRPr lang="id-ID" dirty="0" smtClean="0"/>
          </a:p>
          <a:p>
            <a:pPr marL="0" indent="0">
              <a:buNone/>
            </a:pPr>
            <a:endParaRPr lang="id-ID" dirty="0"/>
          </a:p>
          <a:p>
            <a:r>
              <a:rPr lang="id-ID" dirty="0" smtClean="0"/>
              <a:t>Ruang publik merupakan ruang di mana berbagai satuan sosial mengada bersama (</a:t>
            </a:r>
            <a:r>
              <a:rPr lang="id-ID" i="1" dirty="0" smtClean="0"/>
              <a:t>co-exist</a:t>
            </a:r>
            <a:r>
              <a:rPr lang="id-ID" dirty="0" smtClean="0"/>
              <a:t>) dan berinteraksi</a:t>
            </a:r>
            <a:r>
              <a:rPr lang="id-ID" dirty="0"/>
              <a:t>, di mana kepentingan diri (</a:t>
            </a:r>
            <a:r>
              <a:rPr lang="id-ID" i="1" dirty="0"/>
              <a:t>self</a:t>
            </a:r>
            <a:r>
              <a:rPr lang="id-ID" dirty="0"/>
              <a:t>) dan liyan (</a:t>
            </a:r>
            <a:r>
              <a:rPr lang="id-ID" i="1" dirty="0"/>
              <a:t>others</a:t>
            </a:r>
            <a:r>
              <a:rPr lang="id-ID" dirty="0"/>
              <a:t>)</a:t>
            </a:r>
            <a:r>
              <a:rPr lang="id-ID" dirty="0">
                <a:solidFill>
                  <a:prstClr val="black">
                    <a:lumMod val="85000"/>
                    <a:lumOff val="15000"/>
                  </a:prstClr>
                </a:solidFill>
              </a:rPr>
              <a:t> dinegosiasikan</a:t>
            </a:r>
            <a:r>
              <a:rPr lang="id-ID" dirty="0" smtClean="0"/>
              <a:t>, di </a:t>
            </a:r>
            <a:r>
              <a:rPr lang="id-ID" dirty="0"/>
              <a:t>mana </a:t>
            </a:r>
            <a:r>
              <a:rPr lang="id-ID" dirty="0" smtClean="0"/>
              <a:t>proses inklusi menjadi ‘kita’ dan ekslusi menjadi ‘kami’ berlangsung – paling tidak untuk sementara.</a:t>
            </a:r>
          </a:p>
          <a:p>
            <a:r>
              <a:rPr lang="id-ID" dirty="0" smtClean="0"/>
              <a:t>Untuk menghindari kekacauan dan penindasan, pemanfaatan </a:t>
            </a:r>
            <a:r>
              <a:rPr lang="id-ID" dirty="0"/>
              <a:t>ruang </a:t>
            </a:r>
            <a:r>
              <a:rPr lang="id-ID" dirty="0" smtClean="0"/>
              <a:t>publik oleh berbagai satuan sosial dalam diatur pemerintah.</a:t>
            </a:r>
            <a:endParaRPr lang="id-ID" dirty="0"/>
          </a:p>
        </p:txBody>
      </p:sp>
      <p:sp>
        <p:nvSpPr>
          <p:cNvPr id="3" name="Title 2"/>
          <p:cNvSpPr>
            <a:spLocks noGrp="1"/>
          </p:cNvSpPr>
          <p:nvPr>
            <p:ph type="title"/>
          </p:nvPr>
        </p:nvSpPr>
        <p:spPr/>
        <p:txBody>
          <a:bodyPr/>
          <a:lstStyle/>
          <a:p>
            <a:r>
              <a:rPr lang="id-ID" dirty="0" smtClean="0"/>
              <a:t>Ruang Publik</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2313522830"/>
              </p:ext>
            </p:extLst>
          </p:nvPr>
        </p:nvGraphicFramePr>
        <p:xfrm>
          <a:off x="1475656" y="3356992"/>
          <a:ext cx="6096000" cy="11125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id-ID" dirty="0"/>
                    </a:p>
                  </a:txBody>
                  <a:tcPr/>
                </a:tc>
                <a:tc>
                  <a:txBody>
                    <a:bodyPr/>
                    <a:lstStyle/>
                    <a:p>
                      <a:pPr algn="ctr"/>
                      <a:r>
                        <a:rPr lang="id-ID" dirty="0" smtClean="0"/>
                        <a:t>Fisik</a:t>
                      </a:r>
                      <a:endParaRPr lang="id-ID" dirty="0"/>
                    </a:p>
                  </a:txBody>
                  <a:tcPr/>
                </a:tc>
                <a:tc>
                  <a:txBody>
                    <a:bodyPr/>
                    <a:lstStyle/>
                    <a:p>
                      <a:pPr algn="ctr"/>
                      <a:r>
                        <a:rPr lang="id-ID" dirty="0" smtClean="0"/>
                        <a:t>Virtual</a:t>
                      </a:r>
                      <a:endParaRPr lang="id-ID" dirty="0"/>
                    </a:p>
                  </a:txBody>
                  <a:tcPr/>
                </a:tc>
              </a:tr>
              <a:tr h="370840">
                <a:tc>
                  <a:txBody>
                    <a:bodyPr/>
                    <a:lstStyle/>
                    <a:p>
                      <a:r>
                        <a:rPr lang="id-ID" dirty="0" smtClean="0"/>
                        <a:t>Privat</a:t>
                      </a:r>
                      <a:endParaRPr lang="id-ID" dirty="0"/>
                    </a:p>
                  </a:txBody>
                  <a:tcPr/>
                </a:tc>
                <a:tc>
                  <a:txBody>
                    <a:bodyPr/>
                    <a:lstStyle/>
                    <a:p>
                      <a:endParaRPr lang="id-ID" dirty="0"/>
                    </a:p>
                  </a:txBody>
                  <a:tcPr/>
                </a:tc>
                <a:tc>
                  <a:txBody>
                    <a:bodyPr/>
                    <a:lstStyle/>
                    <a:p>
                      <a:endParaRPr lang="id-ID"/>
                    </a:p>
                  </a:txBody>
                  <a:tcPr/>
                </a:tc>
              </a:tr>
              <a:tr h="370840">
                <a:tc>
                  <a:txBody>
                    <a:bodyPr/>
                    <a:lstStyle/>
                    <a:p>
                      <a:r>
                        <a:rPr lang="id-ID" dirty="0" smtClean="0"/>
                        <a:t>Publik</a:t>
                      </a:r>
                      <a:endParaRPr lang="id-ID" dirty="0"/>
                    </a:p>
                  </a:txBody>
                  <a:tcPr/>
                </a:tc>
                <a:tc>
                  <a:txBody>
                    <a:bodyPr/>
                    <a:lstStyle/>
                    <a:p>
                      <a:endParaRPr lang="id-ID" dirty="0"/>
                    </a:p>
                  </a:txBody>
                  <a:tcPr/>
                </a:tc>
                <a:tc>
                  <a:txBody>
                    <a:bodyPr/>
                    <a:lstStyle/>
                    <a:p>
                      <a:endParaRPr lang="id-ID" dirty="0"/>
                    </a:p>
                  </a:txBody>
                  <a:tcPr/>
                </a:tc>
              </a:tr>
            </a:tbl>
          </a:graphicData>
        </a:graphic>
      </p:graphicFrame>
    </p:spTree>
    <p:extLst>
      <p:ext uri="{BB962C8B-B14F-4D97-AF65-F5344CB8AC3E}">
        <p14:creationId xmlns:p14="http://schemas.microsoft.com/office/powerpoint/2010/main" val="26262598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dirty="0" smtClean="0"/>
              <a:t>Berkepercayaan: pelaksanaan (ritual) dan pernyataan (identitas)</a:t>
            </a:r>
          </a:p>
          <a:p>
            <a:r>
              <a:rPr lang="id-ID" dirty="0" smtClean="0"/>
              <a:t>Ruang: fisik/virtual, privat/publik</a:t>
            </a:r>
          </a:p>
          <a:p>
            <a:pPr marL="0" indent="0" algn="ctr">
              <a:buNone/>
            </a:pPr>
            <a:r>
              <a:rPr lang="id-ID" dirty="0" smtClean="0"/>
              <a:t> Kondisi Saat Ini</a:t>
            </a:r>
          </a:p>
        </p:txBody>
      </p:sp>
      <p:sp>
        <p:nvSpPr>
          <p:cNvPr id="3" name="Title 2"/>
          <p:cNvSpPr>
            <a:spLocks noGrp="1"/>
          </p:cNvSpPr>
          <p:nvPr>
            <p:ph type="title"/>
          </p:nvPr>
        </p:nvSpPr>
        <p:spPr/>
        <p:txBody>
          <a:bodyPr/>
          <a:lstStyle/>
          <a:p>
            <a:r>
              <a:rPr lang="id-ID" sz="4000" dirty="0" smtClean="0"/>
              <a:t>Berkepercayaan di Ruang Publik</a:t>
            </a:r>
            <a:endParaRPr lang="id-ID" sz="4000" dirty="0"/>
          </a:p>
        </p:txBody>
      </p:sp>
      <p:graphicFrame>
        <p:nvGraphicFramePr>
          <p:cNvPr id="4" name="Table 3"/>
          <p:cNvGraphicFramePr>
            <a:graphicFrameLocks noGrp="1"/>
          </p:cNvGraphicFramePr>
          <p:nvPr>
            <p:extLst>
              <p:ext uri="{D42A27DB-BD31-4B8C-83A1-F6EECF244321}">
                <p14:modId xmlns:p14="http://schemas.microsoft.com/office/powerpoint/2010/main" val="3059655138"/>
              </p:ext>
            </p:extLst>
          </p:nvPr>
        </p:nvGraphicFramePr>
        <p:xfrm>
          <a:off x="1331640" y="3933056"/>
          <a:ext cx="6096000" cy="11125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endParaRPr lang="id-ID" dirty="0"/>
                    </a:p>
                  </a:txBody>
                  <a:tcPr/>
                </a:tc>
                <a:tc>
                  <a:txBody>
                    <a:bodyPr/>
                    <a:lstStyle/>
                    <a:p>
                      <a:pPr algn="ctr"/>
                      <a:r>
                        <a:rPr lang="id-ID" dirty="0" smtClean="0"/>
                        <a:t>Fisik</a:t>
                      </a:r>
                      <a:endParaRPr lang="id-ID" dirty="0"/>
                    </a:p>
                  </a:txBody>
                  <a:tcPr/>
                </a:tc>
                <a:tc>
                  <a:txBody>
                    <a:bodyPr/>
                    <a:lstStyle/>
                    <a:p>
                      <a:pPr algn="ctr"/>
                      <a:r>
                        <a:rPr lang="id-ID" dirty="0" smtClean="0"/>
                        <a:t>Virtual</a:t>
                      </a:r>
                      <a:endParaRPr lang="id-ID" dirty="0"/>
                    </a:p>
                  </a:txBody>
                  <a:tcPr/>
                </a:tc>
              </a:tr>
              <a:tr h="370840">
                <a:tc>
                  <a:txBody>
                    <a:bodyPr/>
                    <a:lstStyle/>
                    <a:p>
                      <a:r>
                        <a:rPr lang="id-ID" dirty="0" smtClean="0"/>
                        <a:t>Privat</a:t>
                      </a:r>
                      <a:endParaRPr lang="id-ID" dirty="0"/>
                    </a:p>
                  </a:txBody>
                  <a:tcPr/>
                </a:tc>
                <a:tc>
                  <a:txBody>
                    <a:bodyPr/>
                    <a:lstStyle/>
                    <a:p>
                      <a:r>
                        <a:rPr lang="id-ID" dirty="0" smtClean="0"/>
                        <a:t>Ritual, Identitas</a:t>
                      </a:r>
                      <a:endParaRPr lang="id-ID" dirty="0"/>
                    </a:p>
                  </a:txBody>
                  <a:tcPr/>
                </a:tc>
                <a:tc>
                  <a:txBody>
                    <a:bodyPr/>
                    <a:lstStyle/>
                    <a:p>
                      <a:pPr algn="ctr"/>
                      <a:r>
                        <a:rPr lang="id-ID" dirty="0" smtClean="0"/>
                        <a:t>?</a:t>
                      </a:r>
                      <a:endParaRPr lang="id-ID" dirty="0"/>
                    </a:p>
                  </a:txBody>
                  <a:tcPr/>
                </a:tc>
              </a:tr>
              <a:tr h="370840">
                <a:tc>
                  <a:txBody>
                    <a:bodyPr/>
                    <a:lstStyle/>
                    <a:p>
                      <a:r>
                        <a:rPr lang="id-ID" dirty="0" smtClean="0"/>
                        <a:t>Publik</a:t>
                      </a:r>
                      <a:endParaRPr lang="id-ID" dirty="0"/>
                    </a:p>
                  </a:txBody>
                  <a:tcPr/>
                </a:tc>
                <a:tc>
                  <a:txBody>
                    <a:bodyPr/>
                    <a:lstStyle/>
                    <a:p>
                      <a:pPr algn="ctr"/>
                      <a:r>
                        <a:rPr lang="id-ID" dirty="0" smtClean="0"/>
                        <a:t>?</a:t>
                      </a:r>
                      <a:endParaRPr lang="id-ID" dirty="0"/>
                    </a:p>
                  </a:txBody>
                  <a:tcPr/>
                </a:tc>
                <a:tc>
                  <a:txBody>
                    <a:bodyPr/>
                    <a:lstStyle/>
                    <a:p>
                      <a:pPr algn="ctr"/>
                      <a:r>
                        <a:rPr lang="id-ID" dirty="0" smtClean="0"/>
                        <a:t>?</a:t>
                      </a:r>
                      <a:endParaRPr lang="id-ID" dirty="0"/>
                    </a:p>
                  </a:txBody>
                  <a:tcPr/>
                </a:tc>
              </a:tr>
            </a:tbl>
          </a:graphicData>
        </a:graphic>
      </p:graphicFrame>
    </p:spTree>
    <p:extLst>
      <p:ext uri="{BB962C8B-B14F-4D97-AF65-F5344CB8AC3E}">
        <p14:creationId xmlns:p14="http://schemas.microsoft.com/office/powerpoint/2010/main" val="32142778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id-ID" sz="2000" b="1" dirty="0" smtClean="0"/>
              <a:t>Optimalisasi </a:t>
            </a:r>
          </a:p>
          <a:p>
            <a:pPr marL="0" indent="0">
              <a:buNone/>
            </a:pPr>
            <a:r>
              <a:rPr lang="id-ID" sz="2000" dirty="0" smtClean="0"/>
              <a:t>Ruang Virtual Privat utk (1) pelaksanaan ritual (?), dan (2) pernyataan identitas</a:t>
            </a:r>
          </a:p>
          <a:p>
            <a:pPr marL="0" indent="0">
              <a:buNone/>
            </a:pPr>
            <a:r>
              <a:rPr lang="id-ID" sz="2000" dirty="0" smtClean="0"/>
              <a:t>Ruang Virtual Publik utk (1) pelaksanaan ritual (?), dan (2) pernyataan identitas</a:t>
            </a:r>
          </a:p>
          <a:p>
            <a:pPr marL="0" indent="0">
              <a:buNone/>
            </a:pPr>
            <a:r>
              <a:rPr lang="id-ID" sz="2000" dirty="0" smtClean="0"/>
              <a:t>Ruang Fisik Publik utk (1) </a:t>
            </a:r>
            <a:r>
              <a:rPr lang="id-ID" sz="2000" strike="sngStrike" dirty="0" smtClean="0"/>
              <a:t>pelaksanaan ritual</a:t>
            </a:r>
            <a:r>
              <a:rPr lang="id-ID" sz="2000" dirty="0" smtClean="0"/>
              <a:t>, dan (2) pernyataan identitas</a:t>
            </a:r>
          </a:p>
          <a:p>
            <a:pPr marL="0" indent="0">
              <a:buNone/>
            </a:pPr>
            <a:endParaRPr lang="id-ID" dirty="0"/>
          </a:p>
          <a:p>
            <a:pPr marL="0" indent="0">
              <a:buNone/>
            </a:pPr>
            <a:endParaRPr lang="id-ID" dirty="0" smtClean="0"/>
          </a:p>
          <a:p>
            <a:pPr marL="0" indent="0">
              <a:buNone/>
            </a:pPr>
            <a:endParaRPr lang="id-ID" dirty="0"/>
          </a:p>
          <a:p>
            <a:pPr marL="0" indent="0">
              <a:buNone/>
            </a:pPr>
            <a:endParaRPr lang="id-ID" dirty="0" smtClean="0"/>
          </a:p>
          <a:p>
            <a:pPr marL="0" indent="0">
              <a:buNone/>
            </a:pPr>
            <a:endParaRPr lang="id-ID" dirty="0"/>
          </a:p>
          <a:p>
            <a:pPr marL="0" indent="0">
              <a:buNone/>
            </a:pPr>
            <a:endParaRPr lang="id-ID" dirty="0" smtClean="0"/>
          </a:p>
          <a:p>
            <a:pPr marL="0" indent="0">
              <a:buNone/>
            </a:pPr>
            <a:endParaRPr lang="id-ID" dirty="0" smtClean="0"/>
          </a:p>
          <a:p>
            <a:pPr marL="0" indent="0">
              <a:buNone/>
            </a:pPr>
            <a:endParaRPr lang="id-ID" dirty="0" smtClean="0"/>
          </a:p>
          <a:p>
            <a:pPr marL="0" indent="0">
              <a:buNone/>
            </a:pPr>
            <a:endParaRPr lang="id-ID" dirty="0" smtClean="0"/>
          </a:p>
        </p:txBody>
      </p:sp>
      <p:sp>
        <p:nvSpPr>
          <p:cNvPr id="3" name="Title 2"/>
          <p:cNvSpPr>
            <a:spLocks noGrp="1"/>
          </p:cNvSpPr>
          <p:nvPr>
            <p:ph type="title"/>
          </p:nvPr>
        </p:nvSpPr>
        <p:spPr/>
        <p:txBody>
          <a:bodyPr/>
          <a:lstStyle/>
          <a:p>
            <a:endParaRPr lang="id-ID"/>
          </a:p>
        </p:txBody>
      </p:sp>
      <p:graphicFrame>
        <p:nvGraphicFramePr>
          <p:cNvPr id="4" name="Table 3"/>
          <p:cNvGraphicFramePr>
            <a:graphicFrameLocks noGrp="1"/>
          </p:cNvGraphicFramePr>
          <p:nvPr>
            <p:extLst>
              <p:ext uri="{D42A27DB-BD31-4B8C-83A1-F6EECF244321}">
                <p14:modId xmlns:p14="http://schemas.microsoft.com/office/powerpoint/2010/main" val="505690513"/>
              </p:ext>
            </p:extLst>
          </p:nvPr>
        </p:nvGraphicFramePr>
        <p:xfrm>
          <a:off x="1475656" y="4797152"/>
          <a:ext cx="6096000" cy="1097280"/>
        </p:xfrm>
        <a:graphic>
          <a:graphicData uri="http://schemas.openxmlformats.org/drawingml/2006/table">
            <a:tbl>
              <a:tblPr firstRow="1" bandRow="1">
                <a:tableStyleId>{5C22544A-7EE6-4342-B048-85BDC9FD1C3A}</a:tableStyleId>
              </a:tblPr>
              <a:tblGrid>
                <a:gridCol w="2032000"/>
                <a:gridCol w="2032000"/>
                <a:gridCol w="2032000"/>
              </a:tblGrid>
              <a:tr h="0">
                <a:tc>
                  <a:txBody>
                    <a:bodyPr/>
                    <a:lstStyle/>
                    <a:p>
                      <a:endParaRPr lang="id-ID" dirty="0"/>
                    </a:p>
                  </a:txBody>
                  <a:tcPr/>
                </a:tc>
                <a:tc>
                  <a:txBody>
                    <a:bodyPr/>
                    <a:lstStyle/>
                    <a:p>
                      <a:pPr algn="ctr"/>
                      <a:r>
                        <a:rPr lang="id-ID" dirty="0" smtClean="0"/>
                        <a:t>Fisik</a:t>
                      </a:r>
                      <a:endParaRPr lang="id-ID" dirty="0"/>
                    </a:p>
                  </a:txBody>
                  <a:tcPr/>
                </a:tc>
                <a:tc>
                  <a:txBody>
                    <a:bodyPr/>
                    <a:lstStyle/>
                    <a:p>
                      <a:pPr algn="ctr"/>
                      <a:r>
                        <a:rPr lang="id-ID" dirty="0" smtClean="0"/>
                        <a:t>Virtual</a:t>
                      </a:r>
                      <a:endParaRPr lang="id-ID" dirty="0"/>
                    </a:p>
                  </a:txBody>
                  <a:tcPr/>
                </a:tc>
              </a:tr>
              <a:tr h="0">
                <a:tc>
                  <a:txBody>
                    <a:bodyPr/>
                    <a:lstStyle/>
                    <a:p>
                      <a:r>
                        <a:rPr lang="id-ID" dirty="0" smtClean="0"/>
                        <a:t>Privat</a:t>
                      </a:r>
                      <a:endParaRPr lang="id-ID" dirty="0"/>
                    </a:p>
                  </a:txBody>
                  <a:tcPr/>
                </a:tc>
                <a:tc>
                  <a:txBody>
                    <a:bodyPr/>
                    <a:lstStyle/>
                    <a:p>
                      <a:endParaRPr lang="id-ID"/>
                    </a:p>
                  </a:txBody>
                  <a:tcPr/>
                </a:tc>
                <a:tc>
                  <a:txBody>
                    <a:bodyPr/>
                    <a:lstStyle/>
                    <a:p>
                      <a:r>
                        <a:rPr lang="id-ID" dirty="0" smtClean="0"/>
                        <a:t>Ritual</a:t>
                      </a:r>
                      <a:r>
                        <a:rPr lang="id-ID" baseline="0" dirty="0" smtClean="0"/>
                        <a:t>? Identitas?</a:t>
                      </a:r>
                      <a:endParaRPr lang="id-ID" dirty="0"/>
                    </a:p>
                  </a:txBody>
                  <a:tcPr/>
                </a:tc>
              </a:tr>
              <a:tr h="0">
                <a:tc>
                  <a:txBody>
                    <a:bodyPr/>
                    <a:lstStyle/>
                    <a:p>
                      <a:r>
                        <a:rPr lang="id-ID" dirty="0" smtClean="0"/>
                        <a:t>Publik</a:t>
                      </a:r>
                      <a:endParaRPr lang="id-ID" dirty="0"/>
                    </a:p>
                  </a:txBody>
                  <a:tcPr/>
                </a:tc>
                <a:tc>
                  <a:txBody>
                    <a:bodyPr/>
                    <a:lstStyle/>
                    <a:p>
                      <a:r>
                        <a:rPr lang="id-ID" strike="sngStrike" dirty="0" smtClean="0"/>
                        <a:t>Ritual</a:t>
                      </a:r>
                      <a:r>
                        <a:rPr lang="id-ID" dirty="0" smtClean="0"/>
                        <a:t>  Identitas?</a:t>
                      </a:r>
                      <a:endParaRPr lang="id-ID" dirty="0"/>
                    </a:p>
                  </a:txBody>
                  <a:tcPr/>
                </a:tc>
                <a:tc>
                  <a:txBody>
                    <a:bodyPr/>
                    <a:lstStyle/>
                    <a:p>
                      <a:r>
                        <a:rPr lang="id-ID" dirty="0" smtClean="0"/>
                        <a:t>Ritual? Identitas?</a:t>
                      </a:r>
                      <a:endParaRPr lang="id-ID" dirty="0"/>
                    </a:p>
                  </a:txBody>
                  <a:tcPr/>
                </a:tc>
              </a:tr>
            </a:tbl>
          </a:graphicData>
        </a:graphic>
      </p:graphicFrame>
    </p:spTree>
    <p:extLst>
      <p:ext uri="{BB962C8B-B14F-4D97-AF65-F5344CB8AC3E}">
        <p14:creationId xmlns:p14="http://schemas.microsoft.com/office/powerpoint/2010/main" val="9114595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id-ID" b="1" dirty="0"/>
              <a:t>Organisasi Penghayat Kepercayaan</a:t>
            </a:r>
            <a:r>
              <a:rPr lang="id-ID" dirty="0"/>
              <a:t>: </a:t>
            </a:r>
          </a:p>
          <a:p>
            <a:r>
              <a:rPr lang="id-ID" dirty="0"/>
              <a:t>mengidentifikasi </a:t>
            </a:r>
            <a:r>
              <a:rPr lang="id-ID" dirty="0" smtClean="0"/>
              <a:t>kebutuhan berkepercayaan. </a:t>
            </a:r>
            <a:endParaRPr lang="id-ID" dirty="0"/>
          </a:p>
          <a:p>
            <a:r>
              <a:rPr lang="id-ID" dirty="0"/>
              <a:t>Kebutuhan </a:t>
            </a:r>
            <a:r>
              <a:rPr lang="id-ID" dirty="0" smtClean="0"/>
              <a:t>= kondisi </a:t>
            </a:r>
            <a:r>
              <a:rPr lang="id-ID" dirty="0"/>
              <a:t>ideal </a:t>
            </a:r>
            <a:r>
              <a:rPr lang="id-ID" dirty="0" smtClean="0"/>
              <a:t>- kondisi </a:t>
            </a:r>
            <a:r>
              <a:rPr lang="id-ID" dirty="0"/>
              <a:t>faktual</a:t>
            </a:r>
          </a:p>
          <a:p>
            <a:pPr marL="0" indent="0">
              <a:buNone/>
            </a:pPr>
            <a:r>
              <a:rPr lang="id-ID" b="1" dirty="0"/>
              <a:t>Pemerintah</a:t>
            </a:r>
            <a:r>
              <a:rPr lang="id-ID" dirty="0"/>
              <a:t>: </a:t>
            </a:r>
          </a:p>
          <a:p>
            <a:r>
              <a:rPr lang="id-ID" dirty="0"/>
              <a:t>memberi dukungan dan fasilitasi pemenuhan kebutuhan Organisasi Penghayat Kepercayaan</a:t>
            </a:r>
          </a:p>
          <a:p>
            <a:pPr marL="0" indent="0">
              <a:buNone/>
            </a:pPr>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9638181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id-ID" dirty="0" smtClean="0"/>
          </a:p>
          <a:p>
            <a:pPr marL="0" indent="0" algn="ctr">
              <a:buNone/>
            </a:pPr>
            <a:endParaRPr lang="id-ID" dirty="0"/>
          </a:p>
          <a:p>
            <a:pPr marL="0" indent="0" algn="ctr">
              <a:buNone/>
            </a:pPr>
            <a:endParaRPr lang="id-ID" dirty="0" smtClean="0"/>
          </a:p>
          <a:p>
            <a:pPr marL="0" indent="0" algn="ctr">
              <a:buNone/>
            </a:pPr>
            <a:r>
              <a:rPr lang="id-ID" sz="4800" dirty="0" smtClean="0"/>
              <a:t>Terima kasih</a:t>
            </a:r>
            <a:endParaRPr lang="id-ID" sz="4800" dirty="0"/>
          </a:p>
        </p:txBody>
      </p:sp>
      <p:sp>
        <p:nvSpPr>
          <p:cNvPr id="3" name="Title 2"/>
          <p:cNvSpPr>
            <a:spLocks noGrp="1"/>
          </p:cNvSpPr>
          <p:nvPr>
            <p:ph type="title"/>
          </p:nvPr>
        </p:nvSpPr>
        <p:spPr/>
        <p:txBody>
          <a:bodyPr/>
          <a:lstStyle/>
          <a:p>
            <a:endParaRPr lang="id-ID" dirty="0"/>
          </a:p>
        </p:txBody>
      </p:sp>
    </p:spTree>
    <p:extLst>
      <p:ext uri="{BB962C8B-B14F-4D97-AF65-F5344CB8AC3E}">
        <p14:creationId xmlns:p14="http://schemas.microsoft.com/office/powerpoint/2010/main" val="27402657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dirty="0" smtClean="0"/>
              <a:t>PB Mendagri dan Menbudar No. 43/2009 , No. 41/2009 tentang Pedoman Pelayanan Kepada Penghayat Kepercayaan kepada Tuhan YME telah </a:t>
            </a:r>
            <a:r>
              <a:rPr lang="id-ID" dirty="0"/>
              <a:t>mengatur </a:t>
            </a:r>
            <a:r>
              <a:rPr lang="id-ID" dirty="0" smtClean="0"/>
              <a:t>tempat </a:t>
            </a:r>
            <a:r>
              <a:rPr lang="id-ID" dirty="0"/>
              <a:t>untuk melakukan kegiatan Penghayat Kepercayaan terhadap Tuhan </a:t>
            </a:r>
            <a:r>
              <a:rPr lang="id-ID" dirty="0" smtClean="0"/>
              <a:t>YME, </a:t>
            </a:r>
            <a:r>
              <a:rPr lang="id-ID" dirty="0"/>
              <a:t>termasuk kegiatan </a:t>
            </a:r>
            <a:r>
              <a:rPr lang="id-ID" dirty="0" smtClean="0"/>
              <a:t>ritual, dan tempat pemakaman.</a:t>
            </a:r>
          </a:p>
        </p:txBody>
      </p:sp>
      <p:sp>
        <p:nvSpPr>
          <p:cNvPr id="3" name="Title 2"/>
          <p:cNvSpPr>
            <a:spLocks noGrp="1"/>
          </p:cNvSpPr>
          <p:nvPr>
            <p:ph type="title"/>
          </p:nvPr>
        </p:nvSpPr>
        <p:spPr/>
        <p:txBody>
          <a:bodyPr/>
          <a:lstStyle/>
          <a:p>
            <a:endParaRPr lang="id-ID" dirty="0"/>
          </a:p>
        </p:txBody>
      </p:sp>
    </p:spTree>
    <p:extLst>
      <p:ext uri="{BB962C8B-B14F-4D97-AF65-F5344CB8AC3E}">
        <p14:creationId xmlns:p14="http://schemas.microsoft.com/office/powerpoint/2010/main" val="2203309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buNone/>
            </a:pPr>
            <a:r>
              <a:rPr lang="id-ID" sz="2500" dirty="0"/>
              <a:t>Suara Penghayat </a:t>
            </a:r>
            <a:r>
              <a:rPr lang="id-ID" sz="2500" dirty="0" smtClean="0"/>
              <a:t>(1)</a:t>
            </a:r>
            <a:endParaRPr lang="id-ID" sz="2500" dirty="0"/>
          </a:p>
          <a:p>
            <a:r>
              <a:rPr lang="id-ID" sz="2200" dirty="0" smtClean="0"/>
              <a:t>“</a:t>
            </a:r>
            <a:r>
              <a:rPr lang="id-ID" dirty="0"/>
              <a:t>Kami dituduh kafir, penganut aliran sesat</a:t>
            </a:r>
            <a:r>
              <a:rPr lang="id-ID" dirty="0" smtClean="0"/>
              <a:t>, disebut </a:t>
            </a:r>
            <a:r>
              <a:rPr lang="id-ID" dirty="0"/>
              <a:t>primitif, dan anak kami </a:t>
            </a:r>
            <a:r>
              <a:rPr lang="id-ID" dirty="0" smtClean="0"/>
              <a:t>dipaksa memilih </a:t>
            </a:r>
            <a:r>
              <a:rPr lang="id-ID" dirty="0"/>
              <a:t>agama lain di sekolah. Padahal</a:t>
            </a:r>
            <a:r>
              <a:rPr lang="id-ID" dirty="0" smtClean="0"/>
              <a:t>, kami </a:t>
            </a:r>
            <a:r>
              <a:rPr lang="id-ID" dirty="0"/>
              <a:t>hanya mewarisi agama </a:t>
            </a:r>
            <a:r>
              <a:rPr lang="id-ID" dirty="0" smtClean="0"/>
              <a:t>leluhur kami</a:t>
            </a:r>
            <a:r>
              <a:rPr lang="id-ID" dirty="0"/>
              <a:t>, menjaga dan melestarikan adat </a:t>
            </a:r>
            <a:r>
              <a:rPr lang="id-ID" dirty="0" smtClean="0"/>
              <a:t>dan tradisi</a:t>
            </a:r>
            <a:r>
              <a:rPr lang="id-ID" dirty="0"/>
              <a:t>, agar keluarga kami tetap utuh, </a:t>
            </a:r>
            <a:r>
              <a:rPr lang="id-ID" dirty="0" smtClean="0"/>
              <a:t>dan komunitas </a:t>
            </a:r>
            <a:r>
              <a:rPr lang="id-ID" dirty="0"/>
              <a:t>serta lingkungan kami </a:t>
            </a:r>
            <a:r>
              <a:rPr lang="id-ID" dirty="0" smtClean="0"/>
              <a:t>dapat berkelanjutan</a:t>
            </a:r>
            <a:r>
              <a:rPr lang="id-ID" dirty="0"/>
              <a:t>. </a:t>
            </a:r>
            <a:r>
              <a:rPr lang="id-ID" dirty="0" smtClean="0"/>
              <a:t> Jika </a:t>
            </a:r>
            <a:r>
              <a:rPr lang="id-ID" dirty="0"/>
              <a:t>kami </a:t>
            </a:r>
            <a:r>
              <a:rPr lang="id-ID" dirty="0" smtClean="0"/>
              <a:t>meninggalkan dan </a:t>
            </a:r>
            <a:r>
              <a:rPr lang="id-ID" dirty="0"/>
              <a:t>tidak mempedulikannya, kami dosa</a:t>
            </a:r>
            <a:r>
              <a:rPr lang="id-ID" dirty="0" smtClean="0"/>
              <a:t>, dan </a:t>
            </a:r>
            <a:r>
              <a:rPr lang="id-ID" dirty="0"/>
              <a:t>hidup kami akan berlangsung </a:t>
            </a:r>
            <a:r>
              <a:rPr lang="id-ID" dirty="0" smtClean="0"/>
              <a:t>tanpa </a:t>
            </a:r>
            <a:r>
              <a:rPr lang="id-ID" dirty="0"/>
              <a:t>makna. </a:t>
            </a:r>
            <a:endParaRPr lang="id-ID" dirty="0" smtClean="0"/>
          </a:p>
          <a:p>
            <a:pPr marL="354013" indent="0">
              <a:buNone/>
            </a:pPr>
            <a:r>
              <a:rPr lang="id-ID" dirty="0" smtClean="0"/>
              <a:t>Demikian </a:t>
            </a:r>
            <a:r>
              <a:rPr lang="id-ID" dirty="0"/>
              <a:t>situasi kami dulu. </a:t>
            </a:r>
            <a:r>
              <a:rPr lang="id-ID" dirty="0" smtClean="0"/>
              <a:t>[...] </a:t>
            </a:r>
          </a:p>
          <a:p>
            <a:pPr marL="357188" indent="-342900"/>
            <a:r>
              <a:rPr lang="id-ID" dirty="0" smtClean="0"/>
              <a:t>Kami </a:t>
            </a:r>
            <a:r>
              <a:rPr lang="id-ID" dirty="0"/>
              <a:t>merasa, adat, tradisi, </a:t>
            </a:r>
            <a:r>
              <a:rPr lang="id-ID" dirty="0" smtClean="0"/>
              <a:t>dan agama </a:t>
            </a:r>
            <a:r>
              <a:rPr lang="id-ID" dirty="0"/>
              <a:t>kami tidak lagi dicela, </a:t>
            </a:r>
            <a:r>
              <a:rPr lang="id-ID" dirty="0" smtClean="0"/>
              <a:t>tetapi ingin </a:t>
            </a:r>
            <a:r>
              <a:rPr lang="id-ID" dirty="0"/>
              <a:t>dipelajari, bukan hanya oleh </a:t>
            </a:r>
            <a:r>
              <a:rPr lang="id-ID" dirty="0" smtClean="0"/>
              <a:t>kami, tetapi </a:t>
            </a:r>
            <a:r>
              <a:rPr lang="id-ID" dirty="0"/>
              <a:t>juga oleh orang lain.” </a:t>
            </a:r>
            <a:endParaRPr lang="id-ID" dirty="0" smtClean="0"/>
          </a:p>
          <a:p>
            <a:pPr marL="1430338" indent="0" algn="r">
              <a:buNone/>
            </a:pPr>
            <a:r>
              <a:rPr lang="id-ID" sz="1900" dirty="0" smtClean="0"/>
              <a:t>(</a:t>
            </a:r>
            <a:r>
              <a:rPr lang="id-ID" sz="1600" dirty="0"/>
              <a:t>ungkapan seorang Rato, dalam </a:t>
            </a:r>
            <a:r>
              <a:rPr lang="id-ID" sz="1600" i="1" dirty="0"/>
              <a:t>Merangkul Penghayat </a:t>
            </a:r>
            <a:r>
              <a:rPr lang="id-ID" sz="1600" i="1" dirty="0" smtClean="0"/>
              <a:t>Kepercayaan melalui </a:t>
            </a:r>
            <a:r>
              <a:rPr lang="id-ID" sz="1600" i="1" dirty="0"/>
              <a:t>Advokasi Inklusi </a:t>
            </a:r>
            <a:r>
              <a:rPr lang="id-ID" sz="1600" i="1" dirty="0" smtClean="0"/>
              <a:t>Sosial</a:t>
            </a:r>
            <a:r>
              <a:rPr lang="id-ID" sz="1600" dirty="0" smtClean="0"/>
              <a:t>. Samsul Maarif, dkk., Yogyakarta: Program Studi Agama dan Lintas Budaya, SPS UGM, Juli 2019</a:t>
            </a:r>
            <a:r>
              <a:rPr lang="id-ID" sz="1900" dirty="0" smtClean="0"/>
              <a:t>)</a:t>
            </a:r>
            <a:endParaRPr lang="id-ID" sz="1900" dirty="0"/>
          </a:p>
        </p:txBody>
      </p:sp>
      <p:sp>
        <p:nvSpPr>
          <p:cNvPr id="3" name="Title 2"/>
          <p:cNvSpPr>
            <a:spLocks noGrp="1"/>
          </p:cNvSpPr>
          <p:nvPr>
            <p:ph type="title"/>
          </p:nvPr>
        </p:nvSpPr>
        <p:spPr/>
        <p:txBody>
          <a:bodyPr/>
          <a:lstStyle/>
          <a:p>
            <a:r>
              <a:rPr lang="id-ID" sz="4400" dirty="0" smtClean="0"/>
              <a:t>Pengantar</a:t>
            </a:r>
            <a:endParaRPr lang="id-ID" sz="4400" dirty="0"/>
          </a:p>
        </p:txBody>
      </p:sp>
    </p:spTree>
    <p:extLst>
      <p:ext uri="{BB962C8B-B14F-4D97-AF65-F5344CB8AC3E}">
        <p14:creationId xmlns:p14="http://schemas.microsoft.com/office/powerpoint/2010/main" val="8026065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d-ID" sz="4400" dirty="0" smtClean="0"/>
              <a:t>Dimensi Hukum yang Menghambat</a:t>
            </a:r>
            <a:endParaRPr lang="id-ID" sz="4400"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2215033"/>
            <a:ext cx="7776863" cy="3878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73303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d-ID" sz="4400" dirty="0" smtClean="0"/>
              <a:t>Dimensi Hukum yg Mendukung</a:t>
            </a:r>
            <a:endParaRPr lang="id-ID" sz="44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2247900"/>
            <a:ext cx="7776863" cy="3878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72434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132856"/>
            <a:ext cx="7689177" cy="3993306"/>
          </a:xfrm>
        </p:spPr>
        <p:txBody>
          <a:bodyPr>
            <a:normAutofit fontScale="70000" lnSpcReduction="20000"/>
          </a:bodyPr>
          <a:lstStyle/>
          <a:p>
            <a:pPr marL="0" indent="0" algn="ctr">
              <a:buNone/>
            </a:pPr>
            <a:r>
              <a:rPr lang="id-ID" dirty="0"/>
              <a:t>Pasal 2 </a:t>
            </a:r>
            <a:endParaRPr lang="id-ID" dirty="0" smtClean="0"/>
          </a:p>
          <a:p>
            <a:pPr marL="0" indent="0">
              <a:buNone/>
            </a:pPr>
            <a:r>
              <a:rPr lang="id-ID" dirty="0" smtClean="0"/>
              <a:t>Ruang </a:t>
            </a:r>
            <a:r>
              <a:rPr lang="id-ID" dirty="0"/>
              <a:t>lingkup pengaturan dalam Peraturan Pemerintah ini meliputi: </a:t>
            </a:r>
            <a:endParaRPr lang="id-ID" dirty="0" smtClean="0"/>
          </a:p>
          <a:p>
            <a:pPr marL="457200" indent="-457200">
              <a:buAutoNum type="alphaLcPeriod"/>
            </a:pPr>
            <a:r>
              <a:rPr lang="id-ID" dirty="0"/>
              <a:t>T</a:t>
            </a:r>
            <a:r>
              <a:rPr lang="id-ID" dirty="0" smtClean="0"/>
              <a:t>ata </a:t>
            </a:r>
            <a:r>
              <a:rPr lang="id-ID" dirty="0"/>
              <a:t>cara perizinan dan pengawasan </a:t>
            </a:r>
            <a:r>
              <a:rPr lang="id-ID" b="1" dirty="0"/>
              <a:t>kegiatan</a:t>
            </a:r>
            <a:r>
              <a:rPr lang="id-ID" dirty="0"/>
              <a:t> </a:t>
            </a:r>
            <a:r>
              <a:rPr lang="id-ID" b="1" dirty="0"/>
              <a:t>keramaian umum </a:t>
            </a:r>
            <a:r>
              <a:rPr lang="id-ID" dirty="0"/>
              <a:t>dan </a:t>
            </a:r>
            <a:r>
              <a:rPr lang="id-ID" b="1" dirty="0"/>
              <a:t>kegiatan masyarakat lainnya</a:t>
            </a:r>
            <a:r>
              <a:rPr lang="id-ID" dirty="0"/>
              <a:t>; dan </a:t>
            </a:r>
            <a:endParaRPr lang="id-ID" dirty="0" smtClean="0"/>
          </a:p>
          <a:p>
            <a:pPr marL="457200" indent="-457200">
              <a:buAutoNum type="alphaLcPeriod"/>
            </a:pPr>
            <a:r>
              <a:rPr lang="id-ID" dirty="0" smtClean="0"/>
              <a:t>Pemberitahuan kegiatan politik</a:t>
            </a:r>
            <a:r>
              <a:rPr lang="id-ID" dirty="0"/>
              <a:t>.</a:t>
            </a:r>
            <a:endParaRPr lang="id-ID" dirty="0" smtClean="0"/>
          </a:p>
          <a:p>
            <a:pPr marL="0" indent="0" algn="ctr">
              <a:buNone/>
            </a:pPr>
            <a:r>
              <a:rPr lang="id-ID" dirty="0" smtClean="0"/>
              <a:t>Pasal </a:t>
            </a:r>
            <a:r>
              <a:rPr lang="id-ID" dirty="0"/>
              <a:t>3</a:t>
            </a:r>
          </a:p>
          <a:p>
            <a:pPr marL="0" indent="0">
              <a:buNone/>
            </a:pPr>
            <a:r>
              <a:rPr lang="id-ID" b="1" dirty="0"/>
              <a:t>Bentuk</a:t>
            </a:r>
            <a:r>
              <a:rPr lang="id-ID" dirty="0"/>
              <a:t> kegiatan </a:t>
            </a:r>
            <a:r>
              <a:rPr lang="id-ID" b="1" dirty="0"/>
              <a:t>keramaian umum </a:t>
            </a:r>
            <a:r>
              <a:rPr lang="id-ID" dirty="0"/>
              <a:t>sebagaimana dimaksud dalam Pasal 2 meliputi:</a:t>
            </a:r>
          </a:p>
          <a:p>
            <a:pPr marL="0" indent="0">
              <a:buNone/>
            </a:pPr>
            <a:r>
              <a:rPr lang="id-ID" dirty="0"/>
              <a:t>a. </a:t>
            </a:r>
            <a:r>
              <a:rPr lang="id-ID" b="1" dirty="0"/>
              <a:t>keramaian</a:t>
            </a:r>
            <a:r>
              <a:rPr lang="id-ID" dirty="0"/>
              <a:t>;</a:t>
            </a:r>
          </a:p>
          <a:p>
            <a:pPr marL="0" indent="0">
              <a:buNone/>
            </a:pPr>
            <a:r>
              <a:rPr lang="id-ID" dirty="0"/>
              <a:t>b. </a:t>
            </a:r>
            <a:r>
              <a:rPr lang="id-ID" b="1" dirty="0"/>
              <a:t>tontonan untuk umum</a:t>
            </a:r>
            <a:r>
              <a:rPr lang="id-ID" dirty="0"/>
              <a:t>; dan</a:t>
            </a:r>
          </a:p>
          <a:p>
            <a:pPr marL="0" indent="0">
              <a:buNone/>
            </a:pPr>
            <a:r>
              <a:rPr lang="id-ID" dirty="0"/>
              <a:t>c. </a:t>
            </a:r>
            <a:r>
              <a:rPr lang="id-ID" b="1" dirty="0"/>
              <a:t>arak-arakan di jalan umum</a:t>
            </a:r>
            <a:r>
              <a:rPr lang="id-ID" dirty="0"/>
              <a:t>.</a:t>
            </a:r>
          </a:p>
          <a:p>
            <a:pPr marL="0" indent="0" algn="ctr">
              <a:buNone/>
            </a:pPr>
            <a:r>
              <a:rPr lang="id-ID" dirty="0"/>
              <a:t>Pasal 4 </a:t>
            </a:r>
          </a:p>
          <a:p>
            <a:pPr marL="0" indent="0">
              <a:buNone/>
            </a:pPr>
            <a:r>
              <a:rPr lang="id-ID" dirty="0"/>
              <a:t>Bentuk kegiatan masyarakat lainnya sebagaimana dimaksud dalam Pasal 2 meliputi </a:t>
            </a:r>
            <a:r>
              <a:rPr lang="id-ID" b="1" dirty="0">
                <a:solidFill>
                  <a:srgbClr val="FF0000"/>
                </a:solidFill>
              </a:rPr>
              <a:t>kegiatan yang dapat membahayakan keamanan umum</a:t>
            </a:r>
            <a:r>
              <a:rPr lang="id-ID" dirty="0">
                <a:solidFill>
                  <a:srgbClr val="FF0000"/>
                </a:solidFill>
              </a:rPr>
              <a:t> </a:t>
            </a:r>
            <a:r>
              <a:rPr lang="id-ID" dirty="0"/>
              <a:t>sebagaimana ditentukan dalam ketentuan peraturan perundang-undangan</a:t>
            </a:r>
            <a:r>
              <a:rPr lang="id-ID" dirty="0" smtClean="0"/>
              <a:t>.</a:t>
            </a:r>
          </a:p>
        </p:txBody>
      </p:sp>
      <p:sp>
        <p:nvSpPr>
          <p:cNvPr id="3" name="Title 2"/>
          <p:cNvSpPr>
            <a:spLocks noGrp="1"/>
          </p:cNvSpPr>
          <p:nvPr>
            <p:ph type="title"/>
          </p:nvPr>
        </p:nvSpPr>
        <p:spPr/>
        <p:txBody>
          <a:bodyPr/>
          <a:lstStyle/>
          <a:p>
            <a:r>
              <a:rPr lang="id-ID" sz="2000" dirty="0">
                <a:solidFill>
                  <a:srgbClr val="895D1D"/>
                </a:solidFill>
              </a:rPr>
              <a:t>PERATURAN PEMERINTAH RI NO 60 TAHUN 2017 TENTANG TATA CARA PERIZINAN DAN PENGAWASAN </a:t>
            </a:r>
            <a:r>
              <a:rPr lang="id-ID" sz="2000" b="1" dirty="0">
                <a:solidFill>
                  <a:srgbClr val="895D1D"/>
                </a:solidFill>
              </a:rPr>
              <a:t>KEGIATAN KERAMAIAN UMUM</a:t>
            </a:r>
            <a:r>
              <a:rPr lang="id-ID" sz="2000" dirty="0">
                <a:solidFill>
                  <a:srgbClr val="895D1D"/>
                </a:solidFill>
              </a:rPr>
              <a:t>, </a:t>
            </a:r>
            <a:r>
              <a:rPr lang="id-ID" sz="2000" b="1" dirty="0">
                <a:solidFill>
                  <a:srgbClr val="895D1D"/>
                </a:solidFill>
              </a:rPr>
              <a:t>KEGIATAN MASYARAKAT LAINNYA</a:t>
            </a:r>
            <a:r>
              <a:rPr lang="id-ID" sz="2000" dirty="0">
                <a:solidFill>
                  <a:srgbClr val="895D1D"/>
                </a:solidFill>
              </a:rPr>
              <a:t>, DAN PEMBERITAHUAN KEGIATAN POLITIK</a:t>
            </a:r>
            <a:endParaRPr lang="id-ID" dirty="0"/>
          </a:p>
        </p:txBody>
      </p:sp>
    </p:spTree>
    <p:extLst>
      <p:ext uri="{BB962C8B-B14F-4D97-AF65-F5344CB8AC3E}">
        <p14:creationId xmlns:p14="http://schemas.microsoft.com/office/powerpoint/2010/main" val="1234238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id-ID" b="1" dirty="0"/>
              <a:t>Penjelasan</a:t>
            </a:r>
          </a:p>
          <a:p>
            <a:pPr marL="0" indent="0">
              <a:buNone/>
            </a:pPr>
            <a:r>
              <a:rPr lang="id-ID" dirty="0"/>
              <a:t>Pasal </a:t>
            </a:r>
            <a:r>
              <a:rPr lang="id-ID" dirty="0" smtClean="0"/>
              <a:t>3 </a:t>
            </a:r>
          </a:p>
          <a:p>
            <a:pPr marL="0" indent="0">
              <a:buNone/>
            </a:pPr>
            <a:r>
              <a:rPr lang="id-ID" dirty="0" smtClean="0"/>
              <a:t>Yang </a:t>
            </a:r>
            <a:r>
              <a:rPr lang="id-ID" dirty="0"/>
              <a:t>dimaksud dengan kegiatan </a:t>
            </a:r>
            <a:r>
              <a:rPr lang="id-ID" u="sng" dirty="0"/>
              <a:t>keramaian umum </a:t>
            </a:r>
            <a:r>
              <a:rPr lang="id-ID" dirty="0"/>
              <a:t>adalah kegiatan keramaian umum sebagaimana dimaksud </a:t>
            </a:r>
            <a:r>
              <a:rPr lang="id-ID" u="sng" dirty="0"/>
              <a:t>Kitab Undang-undang Hukum Pidana</a:t>
            </a:r>
            <a:r>
              <a:rPr lang="id-ID" dirty="0"/>
              <a:t>.</a:t>
            </a:r>
          </a:p>
          <a:p>
            <a:pPr marL="0" indent="0">
              <a:buNone/>
            </a:pPr>
            <a:r>
              <a:rPr lang="id-ID" dirty="0"/>
              <a:t>Pasal 4</a:t>
            </a:r>
          </a:p>
          <a:p>
            <a:pPr marL="0" indent="0">
              <a:buNone/>
            </a:pPr>
            <a:r>
              <a:rPr lang="id-ID" dirty="0"/>
              <a:t>Yang dimaksud </a:t>
            </a:r>
            <a:r>
              <a:rPr lang="id-ID" u="sng" dirty="0"/>
              <a:t>dengan kegiatan masyarakat lainnya </a:t>
            </a:r>
            <a:r>
              <a:rPr lang="id-ID" dirty="0"/>
              <a:t>adalah kegiatan </a:t>
            </a:r>
            <a:r>
              <a:rPr lang="id-ID" u="sng" dirty="0"/>
              <a:t>yang</a:t>
            </a:r>
            <a:r>
              <a:rPr lang="id-ID" dirty="0"/>
              <a:t> </a:t>
            </a:r>
            <a:r>
              <a:rPr lang="id-ID" u="sng" dirty="0"/>
              <a:t>dapat membahayakan keamanan umum </a:t>
            </a:r>
            <a:r>
              <a:rPr lang="id-ID" dirty="0"/>
              <a:t>sebagaimana dimaksud Kitab Undang-undang Hukum pidana.</a:t>
            </a:r>
          </a:p>
          <a:p>
            <a:pPr marL="0" indent="0">
              <a:buNone/>
            </a:pPr>
            <a:endParaRPr lang="id-ID" dirty="0"/>
          </a:p>
          <a:p>
            <a:pPr marL="0" indent="0">
              <a:buNone/>
            </a:pPr>
            <a:endParaRPr lang="id-ID" dirty="0"/>
          </a:p>
          <a:p>
            <a:pPr marL="0" indent="0">
              <a:buNone/>
            </a:pPr>
            <a:endParaRPr lang="id-ID" dirty="0"/>
          </a:p>
        </p:txBody>
      </p:sp>
      <p:sp>
        <p:nvSpPr>
          <p:cNvPr id="3" name="Title 2"/>
          <p:cNvSpPr>
            <a:spLocks noGrp="1"/>
          </p:cNvSpPr>
          <p:nvPr>
            <p:ph type="title"/>
          </p:nvPr>
        </p:nvSpPr>
        <p:spPr/>
        <p:txBody>
          <a:bodyPr/>
          <a:lstStyle/>
          <a:p>
            <a:r>
              <a:rPr lang="id-ID" sz="2000" dirty="0">
                <a:solidFill>
                  <a:srgbClr val="895D1D"/>
                </a:solidFill>
              </a:rPr>
              <a:t>PERATURAN PEMERINTAH RI </a:t>
            </a:r>
            <a:r>
              <a:rPr lang="id-ID" sz="2000" b="1" dirty="0">
                <a:solidFill>
                  <a:srgbClr val="895D1D"/>
                </a:solidFill>
              </a:rPr>
              <a:t>NO 60 TAHUN 2017 </a:t>
            </a:r>
            <a:r>
              <a:rPr lang="id-ID" sz="2000" dirty="0">
                <a:solidFill>
                  <a:srgbClr val="895D1D"/>
                </a:solidFill>
              </a:rPr>
              <a:t>TENTANG TATA CARA PERIZINAN DAN PENGAWASAN </a:t>
            </a:r>
            <a:r>
              <a:rPr lang="id-ID" sz="2000" b="1" dirty="0">
                <a:solidFill>
                  <a:srgbClr val="895D1D"/>
                </a:solidFill>
              </a:rPr>
              <a:t>KEGIATAN KERAMAIAN UMUM</a:t>
            </a:r>
            <a:r>
              <a:rPr lang="id-ID" sz="2000" dirty="0">
                <a:solidFill>
                  <a:srgbClr val="895D1D"/>
                </a:solidFill>
              </a:rPr>
              <a:t>, </a:t>
            </a:r>
            <a:r>
              <a:rPr lang="id-ID" sz="2000" b="1" dirty="0">
                <a:solidFill>
                  <a:srgbClr val="895D1D"/>
                </a:solidFill>
              </a:rPr>
              <a:t>KEGIATAN MASYARAKAT LAINNYA</a:t>
            </a:r>
            <a:r>
              <a:rPr lang="id-ID" sz="2000" dirty="0">
                <a:solidFill>
                  <a:srgbClr val="895D1D"/>
                </a:solidFill>
              </a:rPr>
              <a:t>, DAN PEMBERITAHUAN KEGIATAN POLITIK</a:t>
            </a:r>
            <a:endParaRPr lang="id-ID" dirty="0"/>
          </a:p>
        </p:txBody>
      </p:sp>
    </p:spTree>
    <p:extLst>
      <p:ext uri="{BB962C8B-B14F-4D97-AF65-F5344CB8AC3E}">
        <p14:creationId xmlns:p14="http://schemas.microsoft.com/office/powerpoint/2010/main" val="1106154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id-ID" dirty="0" smtClean="0">
                <a:solidFill>
                  <a:srgbClr val="FF0000"/>
                </a:solidFill>
                <a:latin typeface="Helvetica"/>
              </a:rPr>
              <a:t>Bab </a:t>
            </a:r>
            <a:r>
              <a:rPr lang="id-ID" dirty="0">
                <a:solidFill>
                  <a:srgbClr val="FF0000"/>
                </a:solidFill>
                <a:latin typeface="Helvetica"/>
              </a:rPr>
              <a:t>I - </a:t>
            </a:r>
            <a:r>
              <a:rPr lang="id-ID" dirty="0" smtClean="0">
                <a:solidFill>
                  <a:srgbClr val="FF0000"/>
                </a:solidFill>
                <a:latin typeface="Helvetica"/>
              </a:rPr>
              <a:t>Pelanggaran </a:t>
            </a:r>
            <a:r>
              <a:rPr lang="id-ID" dirty="0">
                <a:solidFill>
                  <a:srgbClr val="FF0000"/>
                </a:solidFill>
                <a:latin typeface="Helvetica"/>
              </a:rPr>
              <a:t>Keamanan Umum bagi Orang atau Barang dan </a:t>
            </a:r>
            <a:r>
              <a:rPr lang="id-ID" dirty="0" smtClean="0">
                <a:solidFill>
                  <a:srgbClr val="FF0000"/>
                </a:solidFill>
                <a:latin typeface="Helvetica"/>
              </a:rPr>
              <a:t>Kesehatan </a:t>
            </a:r>
            <a:endParaRPr lang="id-ID" dirty="0">
              <a:solidFill>
                <a:srgbClr val="FF0000"/>
              </a:solidFill>
              <a:latin typeface="Helvetica"/>
            </a:endParaRPr>
          </a:p>
          <a:p>
            <a:r>
              <a:rPr lang="id-ID" dirty="0" smtClean="0">
                <a:solidFill>
                  <a:srgbClr val="FF0000"/>
                </a:solidFill>
                <a:latin typeface="Helvetica"/>
              </a:rPr>
              <a:t>Bab </a:t>
            </a:r>
            <a:r>
              <a:rPr lang="id-ID" dirty="0">
                <a:solidFill>
                  <a:srgbClr val="FF0000"/>
                </a:solidFill>
                <a:latin typeface="Helvetica"/>
              </a:rPr>
              <a:t>II - Pelanggaran Ketertiban Umum </a:t>
            </a:r>
          </a:p>
          <a:p>
            <a:r>
              <a:rPr lang="id-ID" dirty="0" smtClean="0">
                <a:latin typeface="Helvetica"/>
              </a:rPr>
              <a:t>Bab </a:t>
            </a:r>
            <a:r>
              <a:rPr lang="id-ID" dirty="0">
                <a:latin typeface="Helvetica"/>
              </a:rPr>
              <a:t>III - Pelanggaran Terhadap Penguasa Umum </a:t>
            </a:r>
          </a:p>
          <a:p>
            <a:r>
              <a:rPr lang="id-ID" dirty="0" smtClean="0">
                <a:latin typeface="Helvetica"/>
              </a:rPr>
              <a:t>Bab </a:t>
            </a:r>
            <a:r>
              <a:rPr lang="id-ID" dirty="0">
                <a:latin typeface="Helvetica"/>
              </a:rPr>
              <a:t>IV - Pelanggaran Mengenai Asal-Usul dan Perkawinan </a:t>
            </a:r>
          </a:p>
          <a:p>
            <a:r>
              <a:rPr lang="id-ID" dirty="0" smtClean="0">
                <a:latin typeface="Helvetica"/>
              </a:rPr>
              <a:t>Bab </a:t>
            </a:r>
            <a:r>
              <a:rPr lang="id-ID" dirty="0">
                <a:latin typeface="Helvetica"/>
              </a:rPr>
              <a:t>V - Pelanggaran Terhadap Orang yang Memerlukan Pertolongan </a:t>
            </a:r>
          </a:p>
          <a:p>
            <a:r>
              <a:rPr lang="id-ID" dirty="0" smtClean="0">
                <a:solidFill>
                  <a:srgbClr val="FF0000"/>
                </a:solidFill>
                <a:latin typeface="Helvetica"/>
              </a:rPr>
              <a:t>Bab </a:t>
            </a:r>
            <a:r>
              <a:rPr lang="id-ID" dirty="0">
                <a:solidFill>
                  <a:srgbClr val="FF0000"/>
                </a:solidFill>
                <a:latin typeface="Helvetica"/>
              </a:rPr>
              <a:t>VI - Pelanggaran Kesusilaan</a:t>
            </a:r>
            <a:r>
              <a:rPr lang="id-ID" dirty="0">
                <a:latin typeface="Helvetica"/>
              </a:rPr>
              <a:t> </a:t>
            </a:r>
          </a:p>
          <a:p>
            <a:r>
              <a:rPr lang="id-ID" dirty="0" smtClean="0">
                <a:latin typeface="Helvetica"/>
              </a:rPr>
              <a:t>Bab </a:t>
            </a:r>
            <a:r>
              <a:rPr lang="id-ID" dirty="0">
                <a:latin typeface="Helvetica"/>
              </a:rPr>
              <a:t>VII - Pelanggaran Mengenai Tanah, Tanaman dan Pekarangan </a:t>
            </a:r>
          </a:p>
          <a:p>
            <a:r>
              <a:rPr lang="id-ID" dirty="0" smtClean="0">
                <a:latin typeface="Helvetica"/>
              </a:rPr>
              <a:t>Bab </a:t>
            </a:r>
            <a:r>
              <a:rPr lang="id-ID" dirty="0">
                <a:latin typeface="Helvetica"/>
              </a:rPr>
              <a:t>VIII - Pelanggaran Jabatan </a:t>
            </a:r>
          </a:p>
          <a:p>
            <a:r>
              <a:rPr lang="id-ID" dirty="0" smtClean="0">
                <a:latin typeface="Helvetica"/>
              </a:rPr>
              <a:t>Bab </a:t>
            </a:r>
            <a:r>
              <a:rPr lang="id-ID" dirty="0">
                <a:latin typeface="Helvetica"/>
              </a:rPr>
              <a:t>IX - Pelanggaran </a:t>
            </a:r>
            <a:r>
              <a:rPr lang="id-ID" dirty="0" smtClean="0">
                <a:latin typeface="Helvetica"/>
              </a:rPr>
              <a:t>Pelayaran</a:t>
            </a:r>
            <a:endParaRPr lang="id-ID" dirty="0">
              <a:latin typeface="Helvetica"/>
            </a:endParaRPr>
          </a:p>
          <a:p>
            <a:endParaRPr lang="id-ID" dirty="0"/>
          </a:p>
        </p:txBody>
      </p:sp>
      <p:sp>
        <p:nvSpPr>
          <p:cNvPr id="3" name="Title 2"/>
          <p:cNvSpPr>
            <a:spLocks noGrp="1"/>
          </p:cNvSpPr>
          <p:nvPr>
            <p:ph type="title"/>
          </p:nvPr>
        </p:nvSpPr>
        <p:spPr/>
        <p:txBody>
          <a:bodyPr/>
          <a:lstStyle/>
          <a:p>
            <a:r>
              <a:rPr lang="id-ID" sz="3200" dirty="0" smtClean="0">
                <a:solidFill>
                  <a:srgbClr val="895D1D"/>
                </a:solidFill>
              </a:rPr>
              <a:t>KUHPidana</a:t>
            </a:r>
            <a:br>
              <a:rPr lang="id-ID" sz="3200" dirty="0" smtClean="0">
                <a:solidFill>
                  <a:srgbClr val="895D1D"/>
                </a:solidFill>
              </a:rPr>
            </a:br>
            <a:r>
              <a:rPr lang="id-ID" sz="3200" dirty="0" smtClean="0">
                <a:solidFill>
                  <a:srgbClr val="895D1D"/>
                </a:solidFill>
              </a:rPr>
              <a:t>Buku Ketiga: Pelangga</a:t>
            </a:r>
            <a:r>
              <a:rPr lang="id-ID" sz="3200" dirty="0" smtClean="0"/>
              <a:t>ran</a:t>
            </a:r>
            <a:endParaRPr lang="id-ID" sz="3200" dirty="0"/>
          </a:p>
        </p:txBody>
      </p:sp>
    </p:spTree>
    <p:extLst>
      <p:ext uri="{BB962C8B-B14F-4D97-AF65-F5344CB8AC3E}">
        <p14:creationId xmlns:p14="http://schemas.microsoft.com/office/powerpoint/2010/main" val="38740170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lgn="ctr">
              <a:buNone/>
            </a:pPr>
            <a:r>
              <a:rPr lang="id-ID" dirty="0">
                <a:solidFill>
                  <a:srgbClr val="212529"/>
                </a:solidFill>
                <a:latin typeface="Helvetica"/>
              </a:rPr>
              <a:t>Pasal 492  </a:t>
            </a:r>
          </a:p>
          <a:p>
            <a:pPr marL="0" indent="0" algn="just">
              <a:buNone/>
            </a:pPr>
            <a:r>
              <a:rPr lang="id-ID" dirty="0" smtClean="0">
                <a:solidFill>
                  <a:srgbClr val="212529"/>
                </a:solidFill>
                <a:latin typeface="Helvetica"/>
              </a:rPr>
              <a:t>(1) Barang </a:t>
            </a:r>
            <a:r>
              <a:rPr lang="id-ID" dirty="0">
                <a:solidFill>
                  <a:srgbClr val="212529"/>
                </a:solidFill>
                <a:latin typeface="Helvetica"/>
              </a:rPr>
              <a:t>siapa dalam </a:t>
            </a:r>
            <a:r>
              <a:rPr lang="id-ID" dirty="0">
                <a:solidFill>
                  <a:srgbClr val="FF0000"/>
                </a:solidFill>
                <a:latin typeface="Helvetica"/>
              </a:rPr>
              <a:t>keadaan </a:t>
            </a:r>
            <a:r>
              <a:rPr lang="id-ID" b="1" dirty="0">
                <a:solidFill>
                  <a:srgbClr val="FF0000"/>
                </a:solidFill>
                <a:latin typeface="Helvetica"/>
              </a:rPr>
              <a:t>mabuk di muka umum </a:t>
            </a:r>
            <a:r>
              <a:rPr lang="id-ID" dirty="0">
                <a:solidFill>
                  <a:srgbClr val="FF0000"/>
                </a:solidFill>
                <a:latin typeface="Helvetica"/>
              </a:rPr>
              <a:t>merintangi lalu lintas, atau </a:t>
            </a:r>
            <a:r>
              <a:rPr lang="id-ID" dirty="0" smtClean="0">
                <a:solidFill>
                  <a:srgbClr val="FF0000"/>
                </a:solidFill>
                <a:latin typeface="Helvetica"/>
              </a:rPr>
              <a:t>mengganggu </a:t>
            </a:r>
            <a:r>
              <a:rPr lang="id-ID" dirty="0">
                <a:solidFill>
                  <a:srgbClr val="FF0000"/>
                </a:solidFill>
                <a:latin typeface="Helvetica"/>
              </a:rPr>
              <a:t>ketertiban, atau mengancam keamanan orang lain</a:t>
            </a:r>
            <a:r>
              <a:rPr lang="id-ID" dirty="0">
                <a:solidFill>
                  <a:srgbClr val="212529"/>
                </a:solidFill>
                <a:latin typeface="Helvetica"/>
              </a:rPr>
              <a:t>, atau melakukan </a:t>
            </a:r>
            <a:r>
              <a:rPr lang="id-ID" dirty="0" smtClean="0">
                <a:solidFill>
                  <a:srgbClr val="212529"/>
                </a:solidFill>
                <a:latin typeface="Helvetica"/>
              </a:rPr>
              <a:t>sesuatu yang </a:t>
            </a:r>
            <a:r>
              <a:rPr lang="id-ID" dirty="0">
                <a:solidFill>
                  <a:srgbClr val="212529"/>
                </a:solidFill>
                <a:latin typeface="Helvetica"/>
              </a:rPr>
              <a:t>harus dilakukan dengan hati-hati atau dengan mengadakan tindakan </a:t>
            </a:r>
            <a:r>
              <a:rPr lang="id-ID" dirty="0" smtClean="0">
                <a:solidFill>
                  <a:srgbClr val="212529"/>
                </a:solidFill>
                <a:latin typeface="Helvetica"/>
              </a:rPr>
              <a:t>penjagaan </a:t>
            </a:r>
            <a:r>
              <a:rPr lang="id-ID" dirty="0">
                <a:solidFill>
                  <a:srgbClr val="212529"/>
                </a:solidFill>
                <a:latin typeface="Helvetica"/>
              </a:rPr>
              <a:t>tertentu lebih dahulu agar jangan membahayakan nyawa atau kesehatan </a:t>
            </a:r>
            <a:r>
              <a:rPr lang="id-ID" dirty="0" smtClean="0">
                <a:solidFill>
                  <a:srgbClr val="212529"/>
                </a:solidFill>
                <a:latin typeface="Helvetica"/>
              </a:rPr>
              <a:t>orang </a:t>
            </a:r>
            <a:r>
              <a:rPr lang="id-ID" dirty="0">
                <a:solidFill>
                  <a:srgbClr val="212529"/>
                </a:solidFill>
                <a:latin typeface="Helvetica"/>
              </a:rPr>
              <a:t>lain, diancam dengan pidana kurungan paling lama enam hari, atau pidana denda </a:t>
            </a:r>
            <a:r>
              <a:rPr lang="id-ID" dirty="0" smtClean="0">
                <a:solidFill>
                  <a:srgbClr val="212529"/>
                </a:solidFill>
                <a:latin typeface="Helvetica"/>
              </a:rPr>
              <a:t>paling </a:t>
            </a:r>
            <a:r>
              <a:rPr lang="id-ID" dirty="0">
                <a:solidFill>
                  <a:srgbClr val="212529"/>
                </a:solidFill>
                <a:latin typeface="Helvetica"/>
              </a:rPr>
              <a:t>banyak tiga ratus tujuh puluh lima rupiah. </a:t>
            </a:r>
            <a:endParaRPr lang="id-ID" dirty="0" smtClean="0">
              <a:solidFill>
                <a:srgbClr val="212529"/>
              </a:solidFill>
              <a:latin typeface="Helvetica"/>
            </a:endParaRPr>
          </a:p>
          <a:p>
            <a:pPr marL="0" indent="0">
              <a:buNone/>
            </a:pPr>
            <a:endParaRPr lang="id-ID" dirty="0" smtClean="0">
              <a:solidFill>
                <a:srgbClr val="212529"/>
              </a:solidFill>
              <a:latin typeface="Helvetica"/>
            </a:endParaRPr>
          </a:p>
          <a:p>
            <a:pPr marL="0" indent="0">
              <a:buNone/>
            </a:pPr>
            <a:r>
              <a:rPr lang="id-ID" dirty="0" smtClean="0">
                <a:solidFill>
                  <a:srgbClr val="212529"/>
                </a:solidFill>
                <a:latin typeface="Helvetica"/>
              </a:rPr>
              <a:t>(3) </a:t>
            </a:r>
            <a:r>
              <a:rPr lang="id-ID" dirty="0" smtClean="0">
                <a:latin typeface="Helvetica"/>
              </a:rPr>
              <a:t>Barang </a:t>
            </a:r>
            <a:r>
              <a:rPr lang="id-ID" dirty="0">
                <a:latin typeface="Helvetica"/>
              </a:rPr>
              <a:t>siapa secara melawan hukum </a:t>
            </a:r>
            <a:r>
              <a:rPr lang="id-ID" dirty="0">
                <a:solidFill>
                  <a:srgbClr val="FF0000"/>
                </a:solidFill>
                <a:latin typeface="Helvetica"/>
              </a:rPr>
              <a:t>di jalan umum </a:t>
            </a:r>
            <a:r>
              <a:rPr lang="id-ID" b="1" dirty="0" smtClean="0">
                <a:solidFill>
                  <a:srgbClr val="FF0000"/>
                </a:solidFill>
                <a:latin typeface="Helvetica"/>
              </a:rPr>
              <a:t>membahayakan </a:t>
            </a:r>
            <a:r>
              <a:rPr lang="id-ID" b="1" dirty="0">
                <a:solidFill>
                  <a:srgbClr val="FF0000"/>
                </a:solidFill>
                <a:latin typeface="Helvetica"/>
              </a:rPr>
              <a:t>kebebasan </a:t>
            </a:r>
            <a:r>
              <a:rPr lang="id-ID" b="1" dirty="0" smtClean="0">
                <a:solidFill>
                  <a:srgbClr val="FF0000"/>
                </a:solidFill>
                <a:latin typeface="Helvetica"/>
              </a:rPr>
              <a:t>bergerak </a:t>
            </a:r>
            <a:r>
              <a:rPr lang="id-ID" b="1" dirty="0">
                <a:solidFill>
                  <a:srgbClr val="FF0000"/>
                </a:solidFill>
                <a:latin typeface="Helvetica"/>
              </a:rPr>
              <a:t>orang lain</a:t>
            </a:r>
            <a:r>
              <a:rPr lang="id-ID" dirty="0">
                <a:latin typeface="Helvetica"/>
              </a:rPr>
              <a:t>, atau terus mendesakkan dirinya bersama dengan seorang atau </a:t>
            </a:r>
            <a:r>
              <a:rPr lang="id-ID" dirty="0" smtClean="0">
                <a:latin typeface="Helvetica"/>
              </a:rPr>
              <a:t>lebih </a:t>
            </a:r>
            <a:r>
              <a:rPr lang="id-ID" dirty="0">
                <a:latin typeface="Helvetica"/>
              </a:rPr>
              <a:t>kepada orang lain yang tidak menghendaki itu dan sudah tegas dinyatakan, atau </a:t>
            </a:r>
            <a:r>
              <a:rPr lang="id-ID" dirty="0" smtClean="0">
                <a:latin typeface="Helvetica"/>
              </a:rPr>
              <a:t>mengikuti </a:t>
            </a:r>
            <a:r>
              <a:rPr lang="id-ID" dirty="0">
                <a:latin typeface="Helvetica"/>
              </a:rPr>
              <a:t>orang lain secara mengganggu, diancam dengan pidana denda paling banyak </a:t>
            </a:r>
            <a:r>
              <a:rPr lang="id-ID" dirty="0" smtClean="0">
                <a:latin typeface="Helvetica"/>
              </a:rPr>
              <a:t>seribu </a:t>
            </a:r>
            <a:r>
              <a:rPr lang="id-ID" dirty="0">
                <a:latin typeface="Helvetica"/>
              </a:rPr>
              <a:t>lima ratus rupiah. </a:t>
            </a:r>
            <a:endParaRPr lang="id-ID" dirty="0" smtClean="0">
              <a:solidFill>
                <a:srgbClr val="212529"/>
              </a:solidFill>
              <a:latin typeface="Helvetica"/>
            </a:endParaRPr>
          </a:p>
          <a:p>
            <a:pPr marL="354013" indent="0">
              <a:buNone/>
            </a:pPr>
            <a:endParaRPr lang="id-ID" dirty="0" smtClean="0">
              <a:latin typeface="Helvetica"/>
            </a:endParaRPr>
          </a:p>
          <a:p>
            <a:pPr marL="354013" indent="0">
              <a:buNone/>
            </a:pPr>
            <a:endParaRPr lang="id-ID" dirty="0">
              <a:latin typeface="Helvetica"/>
            </a:endParaRPr>
          </a:p>
          <a:p>
            <a:endParaRPr lang="id-ID" dirty="0"/>
          </a:p>
        </p:txBody>
      </p:sp>
      <p:sp>
        <p:nvSpPr>
          <p:cNvPr id="3" name="Title 2"/>
          <p:cNvSpPr>
            <a:spLocks noGrp="1"/>
          </p:cNvSpPr>
          <p:nvPr>
            <p:ph type="title"/>
          </p:nvPr>
        </p:nvSpPr>
        <p:spPr/>
        <p:txBody>
          <a:bodyPr/>
          <a:lstStyle/>
          <a:p>
            <a:r>
              <a:rPr lang="id-ID" sz="3200" dirty="0" smtClean="0">
                <a:solidFill>
                  <a:srgbClr val="895D1D"/>
                </a:solidFill>
              </a:rPr>
              <a:t>KUHPidana Buku Ketiga</a:t>
            </a:r>
            <a:br>
              <a:rPr lang="id-ID" sz="3200" dirty="0" smtClean="0">
                <a:solidFill>
                  <a:srgbClr val="895D1D"/>
                </a:solidFill>
              </a:rPr>
            </a:br>
            <a:r>
              <a:rPr lang="id-ID" sz="3200" dirty="0" smtClean="0">
                <a:solidFill>
                  <a:srgbClr val="895D1D"/>
                </a:solidFill>
              </a:rPr>
              <a:t>Bab I </a:t>
            </a:r>
            <a:r>
              <a:rPr lang="id-ID" sz="3200" dirty="0" smtClean="0">
                <a:solidFill>
                  <a:srgbClr val="FF0000"/>
                </a:solidFill>
                <a:ea typeface="+mn-ea"/>
                <a:cs typeface="+mn-cs"/>
              </a:rPr>
              <a:t>Pelanggaran </a:t>
            </a:r>
            <a:r>
              <a:rPr lang="id-ID" sz="3200" dirty="0">
                <a:solidFill>
                  <a:srgbClr val="FF0000"/>
                </a:solidFill>
                <a:ea typeface="+mn-ea"/>
                <a:cs typeface="+mn-cs"/>
              </a:rPr>
              <a:t>Keamanan Umum bagi Orang atau Barang dan Kesehatan </a:t>
            </a:r>
            <a:endParaRPr lang="id-ID" sz="3200" dirty="0"/>
          </a:p>
        </p:txBody>
      </p:sp>
    </p:spTree>
    <p:extLst>
      <p:ext uri="{BB962C8B-B14F-4D97-AF65-F5344CB8AC3E}">
        <p14:creationId xmlns:p14="http://schemas.microsoft.com/office/powerpoint/2010/main" val="19932239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lgn="ctr">
              <a:buNone/>
            </a:pPr>
            <a:r>
              <a:rPr lang="id-ID" dirty="0" smtClean="0">
                <a:latin typeface="Helvetica"/>
              </a:rPr>
              <a:t>Pasal </a:t>
            </a:r>
            <a:r>
              <a:rPr lang="id-ID" dirty="0">
                <a:latin typeface="Helvetica"/>
              </a:rPr>
              <a:t>496</a:t>
            </a:r>
          </a:p>
          <a:p>
            <a:pPr marL="0" indent="0" algn="just">
              <a:buNone/>
            </a:pPr>
            <a:r>
              <a:rPr lang="id-ID" dirty="0">
                <a:latin typeface="Helvetica"/>
              </a:rPr>
              <a:t>Barang siapa tanpa izin kepala polisi atau pejabat yang ditunjuk untuk itu, </a:t>
            </a:r>
            <a:r>
              <a:rPr lang="id-ID" dirty="0">
                <a:solidFill>
                  <a:srgbClr val="FF0000"/>
                </a:solidFill>
                <a:latin typeface="Helvetica"/>
              </a:rPr>
              <a:t>membakar barang tak bergerak kepunyaan sendiri</a:t>
            </a:r>
            <a:r>
              <a:rPr lang="id-ID" dirty="0">
                <a:latin typeface="Helvetica"/>
              </a:rPr>
              <a:t>, diancam dengan pidana denda paling tinggi tujuh ratus lima puluh rupiah. </a:t>
            </a:r>
          </a:p>
          <a:p>
            <a:pPr marL="0" indent="0" algn="ctr">
              <a:buNone/>
            </a:pPr>
            <a:endParaRPr lang="id-ID" dirty="0">
              <a:latin typeface="Helvetica"/>
            </a:endParaRPr>
          </a:p>
          <a:p>
            <a:pPr marL="0" indent="0" algn="ctr">
              <a:buNone/>
            </a:pPr>
            <a:r>
              <a:rPr lang="id-ID" dirty="0">
                <a:latin typeface="Helvetica"/>
              </a:rPr>
              <a:t>Pasal 500 </a:t>
            </a:r>
          </a:p>
          <a:p>
            <a:pPr marL="0" indent="0">
              <a:buNone/>
            </a:pPr>
            <a:r>
              <a:rPr lang="id-ID" dirty="0">
                <a:latin typeface="Helvetica"/>
              </a:rPr>
              <a:t>Barang siapa tanpa izin kepala polisi atau pejabat yang ditunjuk untuk itu, </a:t>
            </a:r>
            <a:r>
              <a:rPr lang="id-ID" dirty="0">
                <a:solidFill>
                  <a:srgbClr val="FF0000"/>
                </a:solidFill>
                <a:latin typeface="Helvetica"/>
              </a:rPr>
              <a:t>membikin obat ledak, mata peluru atau peluru untuk senjata api</a:t>
            </a:r>
            <a:r>
              <a:rPr lang="id-ID" dirty="0">
                <a:latin typeface="Helvetica"/>
              </a:rPr>
              <a:t>, diancam dengan pidana kurungan paling lama sepuluh hari atau pidana denda paling banyak tujuh ratus lima puluh rupiah</a:t>
            </a:r>
          </a:p>
          <a:p>
            <a:pPr marL="0" indent="0">
              <a:buNone/>
            </a:pPr>
            <a:endParaRPr lang="id-ID" dirty="0"/>
          </a:p>
        </p:txBody>
      </p:sp>
      <p:sp>
        <p:nvSpPr>
          <p:cNvPr id="3" name="Title 2"/>
          <p:cNvSpPr>
            <a:spLocks noGrp="1"/>
          </p:cNvSpPr>
          <p:nvPr>
            <p:ph type="title"/>
          </p:nvPr>
        </p:nvSpPr>
        <p:spPr/>
        <p:txBody>
          <a:bodyPr/>
          <a:lstStyle/>
          <a:p>
            <a:r>
              <a:rPr lang="id-ID" sz="3200" dirty="0">
                <a:solidFill>
                  <a:srgbClr val="895D1D"/>
                </a:solidFill>
              </a:rPr>
              <a:t>KUHPidana Buku </a:t>
            </a:r>
            <a:r>
              <a:rPr lang="id-ID" sz="3200" dirty="0" smtClean="0">
                <a:solidFill>
                  <a:srgbClr val="895D1D"/>
                </a:solidFill>
              </a:rPr>
              <a:t>Ketiga</a:t>
            </a:r>
            <a:r>
              <a:rPr lang="id-ID" sz="3200" dirty="0">
                <a:solidFill>
                  <a:srgbClr val="895D1D"/>
                </a:solidFill>
              </a:rPr>
              <a:t/>
            </a:r>
            <a:br>
              <a:rPr lang="id-ID" sz="3200" dirty="0">
                <a:solidFill>
                  <a:srgbClr val="895D1D"/>
                </a:solidFill>
              </a:rPr>
            </a:br>
            <a:r>
              <a:rPr lang="id-ID" sz="3200" dirty="0">
                <a:solidFill>
                  <a:srgbClr val="895D1D"/>
                </a:solidFill>
              </a:rPr>
              <a:t>Bab I </a:t>
            </a:r>
            <a:r>
              <a:rPr lang="id-ID" sz="3200" dirty="0" smtClean="0">
                <a:solidFill>
                  <a:srgbClr val="FF0000"/>
                </a:solidFill>
              </a:rPr>
              <a:t>Pelanggaran </a:t>
            </a:r>
            <a:r>
              <a:rPr lang="id-ID" sz="3200" dirty="0">
                <a:solidFill>
                  <a:srgbClr val="FF0000"/>
                </a:solidFill>
              </a:rPr>
              <a:t>Keamanan Umum bagi Orang atau Barang dan Kesehatan </a:t>
            </a:r>
            <a:endParaRPr lang="id-ID" dirty="0"/>
          </a:p>
        </p:txBody>
      </p:sp>
    </p:spTree>
    <p:extLst>
      <p:ext uri="{BB962C8B-B14F-4D97-AF65-F5344CB8AC3E}">
        <p14:creationId xmlns:p14="http://schemas.microsoft.com/office/powerpoint/2010/main" val="27134514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id-ID" dirty="0">
                <a:latin typeface="Helvetica"/>
              </a:rPr>
              <a:t>Pasal 503 </a:t>
            </a:r>
          </a:p>
          <a:p>
            <a:pPr marL="0" indent="0">
              <a:buNone/>
            </a:pPr>
            <a:r>
              <a:rPr lang="id-ID" dirty="0">
                <a:latin typeface="Helvetica"/>
              </a:rPr>
              <a:t>Diancam dengan pidana kurungan paling lama tiga hari atau pidana denda paling </a:t>
            </a:r>
            <a:r>
              <a:rPr lang="id-ID" dirty="0" smtClean="0">
                <a:latin typeface="Helvetica"/>
              </a:rPr>
              <a:t>banyak </a:t>
            </a:r>
            <a:r>
              <a:rPr lang="id-ID" dirty="0">
                <a:latin typeface="Helvetica"/>
              </a:rPr>
              <a:t>dua ratus dua puluh lima rupiah: </a:t>
            </a:r>
          </a:p>
          <a:p>
            <a:pPr marL="0" indent="0">
              <a:buNone/>
            </a:pPr>
            <a:r>
              <a:rPr lang="id-ID" dirty="0">
                <a:latin typeface="Helvetica"/>
              </a:rPr>
              <a:t>1. barang siapa </a:t>
            </a:r>
            <a:r>
              <a:rPr lang="id-ID" dirty="0">
                <a:solidFill>
                  <a:srgbClr val="FF0000"/>
                </a:solidFill>
                <a:latin typeface="Helvetica"/>
              </a:rPr>
              <a:t>membikin ingar atau riuh</a:t>
            </a:r>
            <a:r>
              <a:rPr lang="id-ID" dirty="0">
                <a:latin typeface="Helvetica"/>
              </a:rPr>
              <a:t>, sehingga ketentraman </a:t>
            </a:r>
            <a:r>
              <a:rPr lang="id-ID" dirty="0">
                <a:solidFill>
                  <a:srgbClr val="FF0000"/>
                </a:solidFill>
                <a:latin typeface="Helvetica"/>
              </a:rPr>
              <a:t>malam </a:t>
            </a:r>
            <a:r>
              <a:rPr lang="id-ID" dirty="0" smtClean="0">
                <a:solidFill>
                  <a:srgbClr val="FF0000"/>
                </a:solidFill>
                <a:latin typeface="Helvetica"/>
              </a:rPr>
              <a:t>hari </a:t>
            </a:r>
            <a:r>
              <a:rPr lang="id-ID" dirty="0">
                <a:latin typeface="Helvetica"/>
              </a:rPr>
              <a:t>dapat terganggu; </a:t>
            </a:r>
          </a:p>
          <a:p>
            <a:pPr marL="0" indent="0">
              <a:buNone/>
            </a:pPr>
            <a:r>
              <a:rPr lang="id-ID" dirty="0">
                <a:latin typeface="Helvetica"/>
              </a:rPr>
              <a:t>2. barang siapa </a:t>
            </a:r>
            <a:r>
              <a:rPr lang="id-ID" dirty="0">
                <a:solidFill>
                  <a:srgbClr val="FF0000"/>
                </a:solidFill>
                <a:latin typeface="Helvetica"/>
              </a:rPr>
              <a:t>membikin gaduh </a:t>
            </a:r>
            <a:r>
              <a:rPr lang="id-ID" dirty="0">
                <a:latin typeface="Helvetica"/>
              </a:rPr>
              <a:t>di dekat bangunan untuk menjalankan </a:t>
            </a:r>
            <a:r>
              <a:rPr lang="id-ID" dirty="0" smtClean="0">
                <a:latin typeface="Helvetica"/>
              </a:rPr>
              <a:t>ibadat </a:t>
            </a:r>
            <a:r>
              <a:rPr lang="id-ID" dirty="0">
                <a:latin typeface="Helvetica"/>
              </a:rPr>
              <a:t>yang dibolehkan atau untuk sidang pengadilan, </a:t>
            </a:r>
            <a:r>
              <a:rPr lang="id-ID" dirty="0">
                <a:solidFill>
                  <a:srgbClr val="FF0000"/>
                </a:solidFill>
                <a:latin typeface="Helvetica"/>
              </a:rPr>
              <a:t>di waktu ada </a:t>
            </a:r>
            <a:r>
              <a:rPr lang="id-ID" dirty="0" smtClean="0">
                <a:solidFill>
                  <a:srgbClr val="FF0000"/>
                </a:solidFill>
                <a:latin typeface="Helvetica"/>
              </a:rPr>
              <a:t>ibadat </a:t>
            </a:r>
            <a:r>
              <a:rPr lang="id-ID" dirty="0">
                <a:solidFill>
                  <a:srgbClr val="FF0000"/>
                </a:solidFill>
                <a:latin typeface="Helvetica"/>
              </a:rPr>
              <a:t>atau </a:t>
            </a:r>
            <a:r>
              <a:rPr lang="id-ID" dirty="0" smtClean="0">
                <a:solidFill>
                  <a:srgbClr val="FF0000"/>
                </a:solidFill>
                <a:latin typeface="Helvetica"/>
              </a:rPr>
              <a:t>sidang</a:t>
            </a:r>
            <a:r>
              <a:rPr lang="id-ID" dirty="0" smtClean="0">
                <a:latin typeface="Helvetica"/>
              </a:rPr>
              <a:t>.</a:t>
            </a:r>
            <a:endParaRPr lang="id-ID" dirty="0">
              <a:latin typeface="Helvetica"/>
            </a:endParaRPr>
          </a:p>
          <a:p>
            <a:pPr marL="0" indent="0">
              <a:buNone/>
            </a:pPr>
            <a:endParaRPr lang="id-ID" dirty="0"/>
          </a:p>
        </p:txBody>
      </p:sp>
      <p:sp>
        <p:nvSpPr>
          <p:cNvPr id="3" name="Title 2"/>
          <p:cNvSpPr>
            <a:spLocks noGrp="1"/>
          </p:cNvSpPr>
          <p:nvPr>
            <p:ph type="title"/>
          </p:nvPr>
        </p:nvSpPr>
        <p:spPr/>
        <p:txBody>
          <a:bodyPr/>
          <a:lstStyle/>
          <a:p>
            <a:r>
              <a:rPr lang="id-ID" sz="3200" dirty="0">
                <a:solidFill>
                  <a:srgbClr val="895D1D"/>
                </a:solidFill>
              </a:rPr>
              <a:t>KUHPidana Buku </a:t>
            </a:r>
            <a:r>
              <a:rPr lang="id-ID" sz="3200" dirty="0" smtClean="0">
                <a:solidFill>
                  <a:srgbClr val="895D1D"/>
                </a:solidFill>
              </a:rPr>
              <a:t>Ketiga</a:t>
            </a:r>
            <a:r>
              <a:rPr lang="id-ID" sz="3200" dirty="0">
                <a:solidFill>
                  <a:srgbClr val="895D1D"/>
                </a:solidFill>
              </a:rPr>
              <a:t/>
            </a:r>
            <a:br>
              <a:rPr lang="id-ID" sz="3200" dirty="0">
                <a:solidFill>
                  <a:srgbClr val="895D1D"/>
                </a:solidFill>
              </a:rPr>
            </a:br>
            <a:r>
              <a:rPr lang="id-ID" sz="3200" dirty="0">
                <a:solidFill>
                  <a:srgbClr val="895D1D"/>
                </a:solidFill>
              </a:rPr>
              <a:t>Bab </a:t>
            </a:r>
            <a:r>
              <a:rPr lang="id-ID" sz="3200" dirty="0" smtClean="0">
                <a:solidFill>
                  <a:srgbClr val="895D1D"/>
                </a:solidFill>
              </a:rPr>
              <a:t>II </a:t>
            </a:r>
            <a:r>
              <a:rPr lang="id-ID" sz="3200" dirty="0" smtClean="0">
                <a:solidFill>
                  <a:srgbClr val="FF0000"/>
                </a:solidFill>
              </a:rPr>
              <a:t>Pelanggaran Ketertiban Umum</a:t>
            </a:r>
            <a:endParaRPr lang="id-ID" dirty="0"/>
          </a:p>
        </p:txBody>
      </p:sp>
    </p:spTree>
    <p:extLst>
      <p:ext uri="{BB962C8B-B14F-4D97-AF65-F5344CB8AC3E}">
        <p14:creationId xmlns:p14="http://schemas.microsoft.com/office/powerpoint/2010/main" val="32179996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lgn="ctr">
              <a:buNone/>
            </a:pPr>
            <a:r>
              <a:rPr lang="id-ID" dirty="0">
                <a:latin typeface="Helvetica"/>
              </a:rPr>
              <a:t>Pasal 510 </a:t>
            </a:r>
          </a:p>
          <a:p>
            <a:pPr marL="0" indent="0">
              <a:buNone/>
            </a:pPr>
            <a:r>
              <a:rPr lang="id-ID" dirty="0">
                <a:latin typeface="Helvetica"/>
              </a:rPr>
              <a:t>(1) Diancam dengan pidana denda paling banyak tiga ratus tujuh puluh lima rupiah, </a:t>
            </a:r>
            <a:r>
              <a:rPr lang="id-ID" dirty="0" smtClean="0">
                <a:latin typeface="Helvetica"/>
              </a:rPr>
              <a:t>barang </a:t>
            </a:r>
            <a:r>
              <a:rPr lang="id-ID" dirty="0">
                <a:latin typeface="Helvetica"/>
              </a:rPr>
              <a:t>siapa </a:t>
            </a:r>
            <a:r>
              <a:rPr lang="id-ID" dirty="0">
                <a:solidFill>
                  <a:srgbClr val="FF0000"/>
                </a:solidFill>
                <a:latin typeface="Helvetica"/>
              </a:rPr>
              <a:t>tanpa izin </a:t>
            </a:r>
            <a:r>
              <a:rPr lang="id-ID" dirty="0">
                <a:latin typeface="Helvetica"/>
              </a:rPr>
              <a:t>kepala polisi atau pejabat lain yang ditunjuk untuk itu: </a:t>
            </a:r>
          </a:p>
          <a:p>
            <a:pPr marL="411480" lvl="1" indent="0">
              <a:buNone/>
            </a:pPr>
            <a:r>
              <a:rPr lang="id-ID" dirty="0">
                <a:latin typeface="Helvetica"/>
              </a:rPr>
              <a:t>1. </a:t>
            </a:r>
            <a:r>
              <a:rPr lang="id-ID" dirty="0">
                <a:solidFill>
                  <a:srgbClr val="FF0000"/>
                </a:solidFill>
                <a:latin typeface="Helvetica"/>
              </a:rPr>
              <a:t>mengadakan pesta lain </a:t>
            </a:r>
            <a:r>
              <a:rPr lang="id-ID" dirty="0">
                <a:latin typeface="Helvetica"/>
              </a:rPr>
              <a:t>yang ditunjuk untuk itu: </a:t>
            </a:r>
          </a:p>
          <a:p>
            <a:pPr marL="411480" lvl="1" indent="0">
              <a:buNone/>
            </a:pPr>
            <a:r>
              <a:rPr lang="id-ID" dirty="0">
                <a:latin typeface="Helvetica"/>
              </a:rPr>
              <a:t>2. </a:t>
            </a:r>
            <a:r>
              <a:rPr lang="id-ID" dirty="0">
                <a:solidFill>
                  <a:srgbClr val="FF0000"/>
                </a:solidFill>
                <a:latin typeface="Helvetica"/>
              </a:rPr>
              <a:t>mengadakan arak-arakan di jalan umum</a:t>
            </a:r>
            <a:r>
              <a:rPr lang="id-ID" dirty="0">
                <a:latin typeface="Helvetica"/>
              </a:rPr>
              <a:t>. </a:t>
            </a:r>
          </a:p>
          <a:p>
            <a:pPr marL="0" indent="0">
              <a:buNone/>
            </a:pPr>
            <a:r>
              <a:rPr lang="id-ID" dirty="0">
                <a:latin typeface="Helvetica"/>
              </a:rPr>
              <a:t>(2) Jika arak-arakan diadakan untuk menyatakan keinginan-keinginan secara </a:t>
            </a:r>
            <a:r>
              <a:rPr lang="id-ID" dirty="0" smtClean="0">
                <a:latin typeface="Helvetica"/>
              </a:rPr>
              <a:t>menakjubkan</a:t>
            </a:r>
            <a:r>
              <a:rPr lang="id-ID" dirty="0">
                <a:latin typeface="Helvetica"/>
              </a:rPr>
              <a:t>, yang bersalah diancam dengan pidana kurungan paling lama dua minggu </a:t>
            </a:r>
            <a:r>
              <a:rPr lang="id-ID" dirty="0" smtClean="0">
                <a:latin typeface="Helvetica"/>
              </a:rPr>
              <a:t>atau </a:t>
            </a:r>
            <a:r>
              <a:rPr lang="id-ID" dirty="0">
                <a:latin typeface="Helvetica"/>
              </a:rPr>
              <a:t>pidana denda dua ribu dua ratus lima puluh rupiah</a:t>
            </a:r>
          </a:p>
          <a:p>
            <a:pPr marL="0" indent="0">
              <a:buNone/>
            </a:pPr>
            <a:endParaRPr lang="id-ID" dirty="0"/>
          </a:p>
        </p:txBody>
      </p:sp>
      <p:sp>
        <p:nvSpPr>
          <p:cNvPr id="3" name="Title 2"/>
          <p:cNvSpPr>
            <a:spLocks noGrp="1"/>
          </p:cNvSpPr>
          <p:nvPr>
            <p:ph type="title"/>
          </p:nvPr>
        </p:nvSpPr>
        <p:spPr/>
        <p:txBody>
          <a:bodyPr/>
          <a:lstStyle/>
          <a:p>
            <a:r>
              <a:rPr lang="id-ID" sz="3200" dirty="0">
                <a:solidFill>
                  <a:srgbClr val="895D1D"/>
                </a:solidFill>
              </a:rPr>
              <a:t>KUHPidana Buku Ketiga</a:t>
            </a:r>
            <a:br>
              <a:rPr lang="id-ID" sz="3200" dirty="0">
                <a:solidFill>
                  <a:srgbClr val="895D1D"/>
                </a:solidFill>
              </a:rPr>
            </a:br>
            <a:r>
              <a:rPr lang="id-ID" sz="3200" dirty="0">
                <a:solidFill>
                  <a:srgbClr val="895D1D"/>
                </a:solidFill>
              </a:rPr>
              <a:t>Bab II </a:t>
            </a:r>
            <a:r>
              <a:rPr lang="id-ID" sz="3200" dirty="0">
                <a:solidFill>
                  <a:srgbClr val="FF0000"/>
                </a:solidFill>
              </a:rPr>
              <a:t>Pelanggaran Ketertiban Umum</a:t>
            </a:r>
            <a:endParaRPr lang="id-ID" dirty="0"/>
          </a:p>
        </p:txBody>
      </p:sp>
    </p:spTree>
    <p:extLst>
      <p:ext uri="{BB962C8B-B14F-4D97-AF65-F5344CB8AC3E}">
        <p14:creationId xmlns:p14="http://schemas.microsoft.com/office/powerpoint/2010/main" val="5531432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lgn="ctr">
              <a:buNone/>
            </a:pPr>
            <a:r>
              <a:rPr lang="id-ID" dirty="0" smtClean="0"/>
              <a:t>Pasal 15</a:t>
            </a:r>
          </a:p>
          <a:p>
            <a:pPr marL="0" indent="0">
              <a:buNone/>
            </a:pPr>
            <a:r>
              <a:rPr lang="id-ID" dirty="0" smtClean="0"/>
              <a:t>(1) Dalam rangka menyelenggarakan tugas sebagaimana dimaksud dalam Pasal 13 dan 14 Kepolisian Negara Republik Indonesia secara umum berwenang:</a:t>
            </a:r>
          </a:p>
          <a:p>
            <a:pPr marL="400050" lvl="1" indent="0">
              <a:buNone/>
            </a:pPr>
            <a:r>
              <a:rPr lang="id-ID" dirty="0" smtClean="0"/>
              <a:t>a. menerima laporan dan/atau pengaduan;</a:t>
            </a:r>
          </a:p>
          <a:p>
            <a:pPr marL="400050" lvl="1" indent="0">
              <a:buNone/>
            </a:pPr>
            <a:r>
              <a:rPr lang="id-ID" dirty="0" smtClean="0"/>
              <a:t>b. membantu menyelesaikan perselisihan warga masyarakat yang dapat mengganggu ketertiban umum;</a:t>
            </a:r>
          </a:p>
          <a:p>
            <a:pPr marL="400050" lvl="1" indent="0">
              <a:buNone/>
            </a:pPr>
            <a:r>
              <a:rPr lang="id-ID" dirty="0" smtClean="0"/>
              <a:t>c. mencegah dan menanggulangi tumbuhnya penyakit masyarakat;</a:t>
            </a:r>
          </a:p>
          <a:p>
            <a:pPr marL="400050" lvl="1" indent="0">
              <a:buNone/>
            </a:pPr>
            <a:r>
              <a:rPr lang="id-ID" dirty="0" smtClean="0"/>
              <a:t>d. </a:t>
            </a:r>
            <a:r>
              <a:rPr lang="id-ID" b="1" dirty="0" smtClean="0"/>
              <a:t>mengawasi </a:t>
            </a:r>
            <a:r>
              <a:rPr lang="id-ID" b="1" u="sng" dirty="0" smtClean="0">
                <a:solidFill>
                  <a:srgbClr val="FF0000"/>
                </a:solidFill>
              </a:rPr>
              <a:t>aliran</a:t>
            </a:r>
            <a:r>
              <a:rPr lang="id-ID" b="1" dirty="0" smtClean="0"/>
              <a:t> yang dapat menimbulkan perpecahan atau mengancam persatuan dan kesatuan bangsa</a:t>
            </a:r>
            <a:r>
              <a:rPr lang="id-ID" dirty="0" smtClean="0"/>
              <a:t>; </a:t>
            </a:r>
          </a:p>
          <a:p>
            <a:pPr marL="0" indent="0">
              <a:buNone/>
            </a:pPr>
            <a:r>
              <a:rPr lang="id-ID" b="1" dirty="0" smtClean="0"/>
              <a:t>Penjelasan</a:t>
            </a:r>
          </a:p>
          <a:p>
            <a:pPr marL="0" indent="0">
              <a:buNone/>
            </a:pPr>
            <a:r>
              <a:rPr lang="id-ID" dirty="0" smtClean="0"/>
              <a:t>Pasal 15, ayat 1, huruf d</a:t>
            </a:r>
          </a:p>
          <a:p>
            <a:pPr marL="0" indent="0">
              <a:buNone/>
            </a:pPr>
            <a:r>
              <a:rPr lang="id-ID" dirty="0" smtClean="0"/>
              <a:t>Yang dimaksud dengan "aliran" adalah semua aliran atau paham yang dapat menimbulkan perpecahan atau mengancam persatuan dan kesatuan bangsa </a:t>
            </a:r>
            <a:r>
              <a:rPr lang="id-ID" b="1" dirty="0" smtClean="0"/>
              <a:t>antara lain </a:t>
            </a:r>
            <a:r>
              <a:rPr lang="id-ID" b="1" u="sng" dirty="0" smtClean="0">
                <a:solidFill>
                  <a:srgbClr val="FF0000"/>
                </a:solidFill>
              </a:rPr>
              <a:t>aliran kepercayaan </a:t>
            </a:r>
            <a:r>
              <a:rPr lang="id-ID" b="1" dirty="0" smtClean="0"/>
              <a:t>yang bertentangan dengan falsafah dasar Negara Republik Indonesia</a:t>
            </a:r>
            <a:r>
              <a:rPr lang="id-ID" dirty="0" smtClean="0"/>
              <a:t>. </a:t>
            </a:r>
          </a:p>
        </p:txBody>
      </p:sp>
      <p:sp>
        <p:nvSpPr>
          <p:cNvPr id="2" name="Title 1"/>
          <p:cNvSpPr>
            <a:spLocks noGrp="1"/>
          </p:cNvSpPr>
          <p:nvPr>
            <p:ph type="title"/>
          </p:nvPr>
        </p:nvSpPr>
        <p:spPr/>
        <p:txBody>
          <a:bodyPr>
            <a:noAutofit/>
          </a:bodyPr>
          <a:lstStyle/>
          <a:p>
            <a:r>
              <a:rPr lang="id-ID" sz="2400" dirty="0" smtClean="0"/>
              <a:t>UNDANG-UNDANG REPUBLIK INDONESIA</a:t>
            </a:r>
            <a:br>
              <a:rPr lang="id-ID" sz="2400" dirty="0" smtClean="0"/>
            </a:br>
            <a:r>
              <a:rPr lang="id-ID" sz="2400" dirty="0" smtClean="0"/>
              <a:t>NOMOR 2 TAHUN 2002 TENTANG</a:t>
            </a:r>
            <a:br>
              <a:rPr lang="id-ID" sz="2400" dirty="0" smtClean="0"/>
            </a:br>
            <a:r>
              <a:rPr lang="id-ID" sz="2400" dirty="0" smtClean="0"/>
              <a:t>KEPOLISIAN NEGARA REPUBLIK INDONESIA </a:t>
            </a:r>
            <a:endParaRPr lang="id-ID" sz="2400" dirty="0"/>
          </a:p>
        </p:txBody>
      </p:sp>
    </p:spTree>
    <p:extLst>
      <p:ext uri="{BB962C8B-B14F-4D97-AF65-F5344CB8AC3E}">
        <p14:creationId xmlns:p14="http://schemas.microsoft.com/office/powerpoint/2010/main" val="387393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id-ID" dirty="0" smtClean="0"/>
              <a:t>Pesan:</a:t>
            </a:r>
            <a:endParaRPr lang="id-ID" dirty="0"/>
          </a:p>
          <a:p>
            <a:r>
              <a:rPr lang="id-ID" dirty="0" smtClean="0"/>
              <a:t>Adanya stigma kafir, sesat, primitif</a:t>
            </a:r>
          </a:p>
          <a:p>
            <a:r>
              <a:rPr lang="id-ID" dirty="0" smtClean="0"/>
              <a:t>Agama leluhur, adat dan tradisi berkelindan</a:t>
            </a:r>
          </a:p>
          <a:p>
            <a:r>
              <a:rPr lang="id-ID" dirty="0" smtClean="0"/>
              <a:t>Agama leluhur: hubungan manusia – Sang Pencipta; manusia – manusia; manusia - alam</a:t>
            </a:r>
          </a:p>
          <a:p>
            <a:r>
              <a:rPr lang="id-ID" dirty="0" smtClean="0"/>
              <a:t>Kondisi semakin membaik</a:t>
            </a:r>
          </a:p>
        </p:txBody>
      </p:sp>
      <p:sp>
        <p:nvSpPr>
          <p:cNvPr id="3" name="Title 2"/>
          <p:cNvSpPr>
            <a:spLocks noGrp="1"/>
          </p:cNvSpPr>
          <p:nvPr>
            <p:ph type="title"/>
          </p:nvPr>
        </p:nvSpPr>
        <p:spPr/>
        <p:txBody>
          <a:bodyPr/>
          <a:lstStyle/>
          <a:p>
            <a:endParaRPr lang="id-ID" sz="4400" dirty="0"/>
          </a:p>
        </p:txBody>
      </p:sp>
    </p:spTree>
    <p:extLst>
      <p:ext uri="{BB962C8B-B14F-4D97-AF65-F5344CB8AC3E}">
        <p14:creationId xmlns:p14="http://schemas.microsoft.com/office/powerpoint/2010/main" val="2981020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buNone/>
            </a:pPr>
            <a:r>
              <a:rPr lang="id-ID" dirty="0"/>
              <a:t>Suara Penghayat </a:t>
            </a:r>
            <a:r>
              <a:rPr lang="id-ID" dirty="0" smtClean="0"/>
              <a:t>(2)</a:t>
            </a:r>
            <a:endParaRPr lang="id-ID" dirty="0"/>
          </a:p>
          <a:p>
            <a:r>
              <a:rPr lang="id-ID" dirty="0" smtClean="0"/>
              <a:t>“Kami </a:t>
            </a:r>
            <a:r>
              <a:rPr lang="id-ID" dirty="0"/>
              <a:t>tentu saja bersyukur dan </a:t>
            </a:r>
            <a:r>
              <a:rPr lang="id-ID" dirty="0" smtClean="0"/>
              <a:t>berterima kasih </a:t>
            </a:r>
            <a:r>
              <a:rPr lang="id-ID" dirty="0"/>
              <a:t>karena, khususnya setelah </a:t>
            </a:r>
            <a:r>
              <a:rPr lang="id-ID" dirty="0" smtClean="0"/>
              <a:t>Putusan MK</a:t>
            </a:r>
            <a:r>
              <a:rPr lang="id-ID" dirty="0"/>
              <a:t>, keberadaan kami sudah diakui.</a:t>
            </a:r>
            <a:endParaRPr lang="id-ID" dirty="0" smtClean="0"/>
          </a:p>
          <a:p>
            <a:r>
              <a:rPr lang="id-ID" dirty="0" smtClean="0"/>
              <a:t>Akan </a:t>
            </a:r>
            <a:r>
              <a:rPr lang="id-ID" dirty="0"/>
              <a:t>tetapi, pengakuan semata tentu saja belum cukup. Kami butuh jaminan untuk keamanan dan kenyamanan dalam berkepercayaan. Kami, hingga saat ini, masih diliputi kekhawatiran karena masih ada instansi negara yang terus mengawasi kami (Bakor Pakem, Kejaksaan RI</a:t>
            </a:r>
            <a:r>
              <a:rPr lang="id-ID" dirty="0" smtClean="0"/>
              <a:t>). [...] </a:t>
            </a:r>
          </a:p>
          <a:p>
            <a:r>
              <a:rPr lang="id-ID" dirty="0" smtClean="0"/>
              <a:t>Kami </a:t>
            </a:r>
            <a:r>
              <a:rPr lang="id-ID" dirty="0"/>
              <a:t>butuh pelayanan untuk hak-hak kami sebagaimana setiap warga negara lainnya. Kami butuh penerimaan dari setiap komponen bangsa, sebagaimana kami menerima mereka sebagai warga bangsa</a:t>
            </a:r>
            <a:r>
              <a:rPr lang="id-ID" dirty="0" smtClean="0"/>
              <a:t>.”</a:t>
            </a:r>
          </a:p>
          <a:p>
            <a:pPr marL="1430338" indent="0" algn="r">
              <a:buNone/>
            </a:pPr>
            <a:r>
              <a:rPr lang="id-ID" sz="1700" dirty="0" smtClean="0"/>
              <a:t>(ungkapan perwakilan beberapa kelompok penghayat kepercayaan di Purwokerto</a:t>
            </a:r>
            <a:r>
              <a:rPr lang="id-ID" sz="1700" dirty="0"/>
              <a:t>, dalam </a:t>
            </a:r>
            <a:r>
              <a:rPr lang="id-ID" sz="1700" i="1" dirty="0"/>
              <a:t>Merangkul Penghayat Kepercayaan melalui Advokasi Inklusi Sosial</a:t>
            </a:r>
            <a:r>
              <a:rPr lang="id-ID" sz="1700" dirty="0"/>
              <a:t>. Samsul Maarif, dkk., Yogyakarta: Program Studi Agama dan Lintas Budaya, SPS UGM, Juli </a:t>
            </a:r>
            <a:r>
              <a:rPr lang="id-ID" sz="1700" dirty="0" smtClean="0"/>
              <a:t>2019)</a:t>
            </a:r>
            <a:endParaRPr lang="id-ID" sz="1700" dirty="0"/>
          </a:p>
          <a:p>
            <a:endParaRPr lang="id-ID" dirty="0"/>
          </a:p>
        </p:txBody>
      </p:sp>
      <p:sp>
        <p:nvSpPr>
          <p:cNvPr id="3" name="Title 2"/>
          <p:cNvSpPr>
            <a:spLocks noGrp="1"/>
          </p:cNvSpPr>
          <p:nvPr>
            <p:ph type="title"/>
          </p:nvPr>
        </p:nvSpPr>
        <p:spPr/>
        <p:txBody>
          <a:bodyPr/>
          <a:lstStyle/>
          <a:p>
            <a:endParaRPr lang="id-ID" sz="4400" dirty="0"/>
          </a:p>
        </p:txBody>
      </p:sp>
    </p:spTree>
    <p:extLst>
      <p:ext uri="{BB962C8B-B14F-4D97-AF65-F5344CB8AC3E}">
        <p14:creationId xmlns:p14="http://schemas.microsoft.com/office/powerpoint/2010/main" val="4274182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id-ID" dirty="0" smtClean="0"/>
              <a:t>Pesan:</a:t>
            </a:r>
            <a:endParaRPr lang="id-ID" dirty="0"/>
          </a:p>
          <a:p>
            <a:r>
              <a:rPr lang="id-ID" dirty="0" smtClean="0"/>
              <a:t>Keberadaan Penghayat </a:t>
            </a:r>
            <a:r>
              <a:rPr lang="id-ID" dirty="0"/>
              <a:t>K</a:t>
            </a:r>
            <a:r>
              <a:rPr lang="id-ID" dirty="0" smtClean="0"/>
              <a:t>epercayaan telah diakui di mata hukum</a:t>
            </a:r>
          </a:p>
          <a:p>
            <a:r>
              <a:rPr lang="id-ID" dirty="0" smtClean="0"/>
              <a:t>Pengakuan secara hukum belum menjamin keamanan dan kenyamanan </a:t>
            </a:r>
            <a:r>
              <a:rPr lang="id-ID" b="1" dirty="0" smtClean="0">
                <a:solidFill>
                  <a:srgbClr val="FF0000"/>
                </a:solidFill>
              </a:rPr>
              <a:t>berkepercayaan</a:t>
            </a:r>
          </a:p>
          <a:p>
            <a:r>
              <a:rPr lang="id-ID" dirty="0" smtClean="0"/>
              <a:t>Penghayat Kepercayaan masih diwaspadai negara</a:t>
            </a:r>
          </a:p>
          <a:p>
            <a:r>
              <a:rPr lang="id-ID" dirty="0" smtClean="0"/>
              <a:t>Penghayat Kepercayaan masih membutuhkan </a:t>
            </a:r>
            <a:r>
              <a:rPr lang="id-ID" dirty="0" smtClean="0">
                <a:solidFill>
                  <a:srgbClr val="FF0000"/>
                </a:solidFill>
              </a:rPr>
              <a:t>pelayanan negara</a:t>
            </a:r>
            <a:r>
              <a:rPr lang="id-ID" dirty="0" smtClean="0"/>
              <a:t> dan </a:t>
            </a:r>
            <a:r>
              <a:rPr lang="id-ID" dirty="0" smtClean="0">
                <a:solidFill>
                  <a:srgbClr val="FF0000"/>
                </a:solidFill>
              </a:rPr>
              <a:t>penerimaan publik</a:t>
            </a:r>
            <a:endParaRPr lang="id-ID" dirty="0">
              <a:solidFill>
                <a:srgbClr val="FF0000"/>
              </a:solidFill>
            </a:endParaRPr>
          </a:p>
        </p:txBody>
      </p:sp>
      <p:sp>
        <p:nvSpPr>
          <p:cNvPr id="3" name="Title 2"/>
          <p:cNvSpPr>
            <a:spLocks noGrp="1"/>
          </p:cNvSpPr>
          <p:nvPr>
            <p:ph type="title"/>
          </p:nvPr>
        </p:nvSpPr>
        <p:spPr/>
        <p:txBody>
          <a:bodyPr/>
          <a:lstStyle/>
          <a:p>
            <a:endParaRPr lang="id-ID" sz="4400" dirty="0"/>
          </a:p>
        </p:txBody>
      </p:sp>
    </p:spTree>
    <p:extLst>
      <p:ext uri="{BB962C8B-B14F-4D97-AF65-F5344CB8AC3E}">
        <p14:creationId xmlns:p14="http://schemas.microsoft.com/office/powerpoint/2010/main" val="1329951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id-ID" dirty="0"/>
              <a:t>KAK Seri Webinar Ekspresi dan Ketahanan </a:t>
            </a:r>
            <a:r>
              <a:rPr lang="id-ID" dirty="0" smtClean="0"/>
              <a:t>Budaya: </a:t>
            </a:r>
            <a:endParaRPr lang="id-ID" dirty="0"/>
          </a:p>
          <a:p>
            <a:r>
              <a:rPr lang="id-ID" dirty="0" smtClean="0"/>
              <a:t>Sangat </a:t>
            </a:r>
            <a:r>
              <a:rPr lang="id-ID" dirty="0"/>
              <a:t>penting untuk menjadikan </a:t>
            </a:r>
            <a:r>
              <a:rPr lang="id-ID" dirty="0">
                <a:solidFill>
                  <a:srgbClr val="FF0000"/>
                </a:solidFill>
              </a:rPr>
              <a:t>ruang publik sebagai tempat yang mendukung </a:t>
            </a:r>
            <a:r>
              <a:rPr lang="id-ID" b="1" u="sng" dirty="0">
                <a:solidFill>
                  <a:srgbClr val="FF0000"/>
                </a:solidFill>
              </a:rPr>
              <a:t>keberagaman dan toleransi</a:t>
            </a:r>
            <a:r>
              <a:rPr lang="id-ID" b="1" u="sng" dirty="0"/>
              <a:t> </a:t>
            </a:r>
            <a:r>
              <a:rPr lang="id-ID" dirty="0"/>
              <a:t>tanpa membedakan minoritas maupun mayoritas. </a:t>
            </a:r>
            <a:endParaRPr lang="id-ID" dirty="0" smtClean="0"/>
          </a:p>
          <a:p>
            <a:r>
              <a:rPr lang="id-ID" dirty="0" smtClean="0"/>
              <a:t>Dalam </a:t>
            </a:r>
            <a:r>
              <a:rPr lang="id-ID" dirty="0"/>
              <a:t>mendukung tujuan ini, patut diperhatikan juga bagaimana </a:t>
            </a:r>
            <a:r>
              <a:rPr lang="id-ID" b="1" dirty="0">
                <a:solidFill>
                  <a:srgbClr val="FF0000"/>
                </a:solidFill>
              </a:rPr>
              <a:t>ruang publik </a:t>
            </a:r>
            <a:r>
              <a:rPr lang="id-ID" dirty="0">
                <a:solidFill>
                  <a:srgbClr val="FF0000"/>
                </a:solidFill>
              </a:rPr>
              <a:t>dapat menjadi suatu tempat bagi </a:t>
            </a:r>
            <a:r>
              <a:rPr lang="id-ID" u="sng" dirty="0">
                <a:solidFill>
                  <a:srgbClr val="FF0000"/>
                </a:solidFill>
              </a:rPr>
              <a:t>Penghayat Kepercayaan terhadap Tuhan YME dan Masyarakat Adat </a:t>
            </a:r>
            <a:r>
              <a:rPr lang="id-ID" dirty="0">
                <a:solidFill>
                  <a:srgbClr val="FF0000"/>
                </a:solidFill>
              </a:rPr>
              <a:t>untuk </a:t>
            </a:r>
            <a:r>
              <a:rPr lang="id-ID" b="1" u="sng" dirty="0">
                <a:solidFill>
                  <a:srgbClr val="FF0000"/>
                </a:solidFill>
              </a:rPr>
              <a:t>mengekspresikan budayanya</a:t>
            </a:r>
            <a:r>
              <a:rPr lang="id-ID" dirty="0" smtClean="0"/>
              <a:t>.</a:t>
            </a:r>
          </a:p>
          <a:p>
            <a:r>
              <a:rPr lang="id-ID" dirty="0" smtClean="0"/>
              <a:t>Tidak </a:t>
            </a:r>
            <a:r>
              <a:rPr lang="id-ID" dirty="0"/>
              <a:t>dapat dipungkiri pula bahwa Penghayat Kepercayaan terhadap Tuhan YME dan Masyarakat Adat </a:t>
            </a:r>
            <a:r>
              <a:rPr lang="id-ID" dirty="0" smtClean="0">
                <a:solidFill>
                  <a:srgbClr val="FF0000"/>
                </a:solidFill>
              </a:rPr>
              <a:t>memiliki </a:t>
            </a:r>
            <a:r>
              <a:rPr lang="id-ID" b="1" u="sng" dirty="0">
                <a:solidFill>
                  <a:srgbClr val="FF0000"/>
                </a:solidFill>
              </a:rPr>
              <a:t>keterbatasan </a:t>
            </a:r>
            <a:r>
              <a:rPr lang="id-ID" b="1" u="sng" dirty="0" smtClean="0">
                <a:solidFill>
                  <a:srgbClr val="FF0000"/>
                </a:solidFill>
              </a:rPr>
              <a:t>tertentu </a:t>
            </a:r>
            <a:r>
              <a:rPr lang="id-ID" dirty="0" smtClean="0"/>
              <a:t>untuk </a:t>
            </a:r>
            <a:r>
              <a:rPr lang="id-ID" dirty="0"/>
              <a:t>mengakses ruang </a:t>
            </a:r>
            <a:r>
              <a:rPr lang="id-ID" dirty="0" smtClean="0"/>
              <a:t>publik.</a:t>
            </a:r>
            <a:endParaRPr lang="id-ID" b="1" u="sng" dirty="0" smtClean="0">
              <a:solidFill>
                <a:srgbClr val="FF0000"/>
              </a:solidFill>
            </a:endParaRPr>
          </a:p>
          <a:p>
            <a:pPr marL="0" indent="0" algn="r">
              <a:buNone/>
            </a:pPr>
            <a:endParaRPr lang="id-ID" sz="1900" b="1" u="sng" dirty="0">
              <a:solidFill>
                <a:srgbClr val="FF0000"/>
              </a:solidFill>
            </a:endParaRPr>
          </a:p>
        </p:txBody>
      </p:sp>
      <p:sp>
        <p:nvSpPr>
          <p:cNvPr id="3" name="Title 2"/>
          <p:cNvSpPr>
            <a:spLocks noGrp="1"/>
          </p:cNvSpPr>
          <p:nvPr>
            <p:ph type="title"/>
          </p:nvPr>
        </p:nvSpPr>
        <p:spPr/>
        <p:txBody>
          <a:bodyPr/>
          <a:lstStyle/>
          <a:p>
            <a:endParaRPr lang="id-ID" sz="4400" dirty="0"/>
          </a:p>
        </p:txBody>
      </p:sp>
    </p:spTree>
    <p:extLst>
      <p:ext uri="{BB962C8B-B14F-4D97-AF65-F5344CB8AC3E}">
        <p14:creationId xmlns:p14="http://schemas.microsoft.com/office/powerpoint/2010/main" val="1634848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dirty="0" smtClean="0"/>
              <a:t>Kepercayaan dan Berkepercayaan</a:t>
            </a:r>
          </a:p>
          <a:p>
            <a:r>
              <a:rPr lang="id-ID" dirty="0" smtClean="0"/>
              <a:t>Wujud Berkepercayaan</a:t>
            </a:r>
          </a:p>
          <a:p>
            <a:r>
              <a:rPr lang="id-ID" dirty="0" smtClean="0"/>
              <a:t>Ruang Publik</a:t>
            </a:r>
          </a:p>
          <a:p>
            <a:r>
              <a:rPr lang="id-ID" dirty="0" smtClean="0"/>
              <a:t>Berkepercayaan di Ruang Publik</a:t>
            </a:r>
          </a:p>
          <a:p>
            <a:endParaRPr lang="id-ID" dirty="0"/>
          </a:p>
        </p:txBody>
      </p:sp>
      <p:sp>
        <p:nvSpPr>
          <p:cNvPr id="3" name="Title 2"/>
          <p:cNvSpPr>
            <a:spLocks noGrp="1"/>
          </p:cNvSpPr>
          <p:nvPr>
            <p:ph type="title"/>
          </p:nvPr>
        </p:nvSpPr>
        <p:spPr/>
        <p:txBody>
          <a:bodyPr/>
          <a:lstStyle/>
          <a:p>
            <a:r>
              <a:rPr lang="id-ID" dirty="0" smtClean="0"/>
              <a:t>Agenda</a:t>
            </a:r>
            <a:endParaRPr lang="id-ID" dirty="0"/>
          </a:p>
        </p:txBody>
      </p:sp>
    </p:spTree>
    <p:extLst>
      <p:ext uri="{BB962C8B-B14F-4D97-AF65-F5344CB8AC3E}">
        <p14:creationId xmlns:p14="http://schemas.microsoft.com/office/powerpoint/2010/main" val="2648854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60848"/>
            <a:ext cx="7745505" cy="4680520"/>
          </a:xfrm>
        </p:spPr>
        <p:txBody>
          <a:bodyPr>
            <a:normAutofit fontScale="85000" lnSpcReduction="10000"/>
          </a:bodyPr>
          <a:lstStyle/>
          <a:p>
            <a:pPr marL="0" indent="0" algn="ctr">
              <a:buNone/>
            </a:pPr>
            <a:r>
              <a:rPr lang="id-ID" sz="3000" dirty="0" smtClean="0"/>
              <a:t>Kepercayaan</a:t>
            </a:r>
          </a:p>
          <a:p>
            <a:r>
              <a:rPr lang="id-ID" dirty="0" smtClean="0"/>
              <a:t>“Kepercayaan </a:t>
            </a:r>
            <a:r>
              <a:rPr lang="id-ID" dirty="0"/>
              <a:t>terhadap Tuhan Yang Maha Esa adalah pernyataan dan pelaksanaan </a:t>
            </a:r>
            <a:r>
              <a:rPr lang="id-ID" u="sng" dirty="0"/>
              <a:t>hubungan</a:t>
            </a:r>
            <a:r>
              <a:rPr lang="id-ID" dirty="0"/>
              <a:t> </a:t>
            </a:r>
            <a:r>
              <a:rPr lang="id-ID" u="sng" dirty="0"/>
              <a:t>pribadi</a:t>
            </a:r>
            <a:r>
              <a:rPr lang="id-ID" dirty="0"/>
              <a:t> dengan </a:t>
            </a:r>
            <a:r>
              <a:rPr lang="id-ID" u="sng" dirty="0"/>
              <a:t>Tuhan Yang Maha Esa</a:t>
            </a:r>
            <a:r>
              <a:rPr lang="id-ID" dirty="0"/>
              <a:t> berdasarkan keyakinan yang diwujudkan dengan perilaku ketaqwaan dan peribadatan terhadap Tuhan Yang Maha Esa serta pengamalan budi luhur yang ajarannya </a:t>
            </a:r>
            <a:r>
              <a:rPr lang="id-ID" u="sng" dirty="0"/>
              <a:t>bersumber dari kearifan lokal bangsa Indonesia</a:t>
            </a:r>
            <a:r>
              <a:rPr lang="id-ID" dirty="0" smtClean="0"/>
              <a:t>.”</a:t>
            </a:r>
          </a:p>
          <a:p>
            <a:pPr marL="0" indent="0" algn="r">
              <a:buNone/>
            </a:pPr>
            <a:r>
              <a:rPr lang="id-ID" sz="1800" dirty="0"/>
              <a:t>PB Mendagri dan </a:t>
            </a:r>
            <a:r>
              <a:rPr lang="id-ID" sz="1800" dirty="0" smtClean="0"/>
              <a:t>Menbudpar </a:t>
            </a:r>
            <a:r>
              <a:rPr lang="id-ID" sz="1800" dirty="0"/>
              <a:t>No. 43/2009 , No. </a:t>
            </a:r>
            <a:r>
              <a:rPr lang="id-ID" sz="1800" dirty="0" smtClean="0"/>
              <a:t>41/2009 Pasal 1 (2)</a:t>
            </a:r>
          </a:p>
          <a:p>
            <a:pPr marL="0" indent="0">
              <a:buNone/>
            </a:pPr>
            <a:r>
              <a:rPr lang="id-ID" dirty="0">
                <a:solidFill>
                  <a:srgbClr val="FF0000"/>
                </a:solidFill>
              </a:rPr>
              <a:t>	</a:t>
            </a:r>
            <a:r>
              <a:rPr lang="id-ID" dirty="0" smtClean="0">
                <a:solidFill>
                  <a:srgbClr val="FF0000"/>
                </a:solidFill>
              </a:rPr>
              <a:t>Hubungan personal</a:t>
            </a:r>
            <a:r>
              <a:rPr lang="id-ID" dirty="0" smtClean="0"/>
              <a:t>, </a:t>
            </a:r>
            <a:r>
              <a:rPr lang="id-ID" dirty="0" smtClean="0">
                <a:solidFill>
                  <a:srgbClr val="FF0000"/>
                </a:solidFill>
              </a:rPr>
              <a:t>vertikal</a:t>
            </a:r>
            <a:r>
              <a:rPr lang="id-ID" dirty="0" smtClean="0"/>
              <a:t>, </a:t>
            </a:r>
            <a:r>
              <a:rPr lang="id-ID" dirty="0" smtClean="0">
                <a:solidFill>
                  <a:srgbClr val="FF0000"/>
                </a:solidFill>
              </a:rPr>
              <a:t>sumber lokal</a:t>
            </a:r>
            <a:r>
              <a:rPr lang="id-ID" dirty="0" smtClean="0"/>
              <a:t>.</a:t>
            </a:r>
          </a:p>
          <a:p>
            <a:pPr marL="0" indent="0" algn="ctr">
              <a:buNone/>
            </a:pPr>
            <a:r>
              <a:rPr lang="id-ID" sz="3100" dirty="0" smtClean="0"/>
              <a:t>Penghayat Kepercayaan</a:t>
            </a:r>
          </a:p>
          <a:p>
            <a:r>
              <a:rPr lang="id-ID" dirty="0"/>
              <a:t>“Penghayat Kepercayaan terhadap Tuhan Yang Maha Esa, selanjutnya disebut Penghayat Kepercayaan adalah setiap orang yang mengakui dan meyakini nilai-nilai penghayatan kepercayaan terhadap Tuhan Yang Maha Esa</a:t>
            </a:r>
            <a:r>
              <a:rPr lang="id-ID" dirty="0" smtClean="0"/>
              <a:t>.</a:t>
            </a:r>
          </a:p>
          <a:p>
            <a:pPr marL="0" lvl="0" indent="0" algn="r">
              <a:buClr>
                <a:srgbClr val="873624"/>
              </a:buClr>
              <a:buNone/>
            </a:pPr>
            <a:r>
              <a:rPr lang="id-ID" sz="1800" dirty="0">
                <a:solidFill>
                  <a:prstClr val="black">
                    <a:lumMod val="85000"/>
                    <a:lumOff val="15000"/>
                  </a:prstClr>
                </a:solidFill>
              </a:rPr>
              <a:t>PB Mendagri dan Menbudpar No. 43/2009 , No. 41/2009 Pasal 1 </a:t>
            </a:r>
            <a:r>
              <a:rPr lang="id-ID" sz="1800" dirty="0" smtClean="0">
                <a:solidFill>
                  <a:prstClr val="black">
                    <a:lumMod val="85000"/>
                    <a:lumOff val="15000"/>
                  </a:prstClr>
                </a:solidFill>
              </a:rPr>
              <a:t>(3)</a:t>
            </a:r>
            <a:endParaRPr lang="id-ID" sz="1800" dirty="0">
              <a:solidFill>
                <a:prstClr val="black">
                  <a:lumMod val="85000"/>
                  <a:lumOff val="15000"/>
                </a:prstClr>
              </a:solidFill>
            </a:endParaRPr>
          </a:p>
        </p:txBody>
      </p:sp>
      <p:sp>
        <p:nvSpPr>
          <p:cNvPr id="3" name="Title 2"/>
          <p:cNvSpPr>
            <a:spLocks noGrp="1"/>
          </p:cNvSpPr>
          <p:nvPr>
            <p:ph type="title"/>
          </p:nvPr>
        </p:nvSpPr>
        <p:spPr/>
        <p:txBody>
          <a:bodyPr/>
          <a:lstStyle/>
          <a:p>
            <a:r>
              <a:rPr lang="id-ID" sz="3200" dirty="0" smtClean="0"/>
              <a:t>Kepercayaan, Penghayat  Kepercayaan, dan Organisasi Penghayat Kepercayaan</a:t>
            </a:r>
            <a:endParaRPr lang="id-ID" sz="3200" dirty="0"/>
          </a:p>
        </p:txBody>
      </p:sp>
    </p:spTree>
    <p:extLst>
      <p:ext uri="{BB962C8B-B14F-4D97-AF65-F5344CB8AC3E}">
        <p14:creationId xmlns:p14="http://schemas.microsoft.com/office/powerpoint/2010/main" val="2838629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lgn="ctr">
              <a:buNone/>
            </a:pPr>
            <a:r>
              <a:rPr lang="id-ID" sz="2800" dirty="0" smtClean="0"/>
              <a:t>Organisasi</a:t>
            </a:r>
            <a:r>
              <a:rPr lang="id-ID" dirty="0" smtClean="0"/>
              <a:t> </a:t>
            </a:r>
            <a:r>
              <a:rPr lang="id-ID" sz="2800" dirty="0" smtClean="0"/>
              <a:t>Penghayat Kepercayaan</a:t>
            </a:r>
          </a:p>
          <a:p>
            <a:r>
              <a:rPr lang="id-ID" dirty="0" smtClean="0"/>
              <a:t>“Organisasi </a:t>
            </a:r>
            <a:r>
              <a:rPr lang="id-ID" dirty="0"/>
              <a:t>Penghayat Kepercayaan, adalah suatu wadah Penghayat Kepercayaan yang terdaftar di Departemen Dalam Negeri dan terinventarisasi di Departemen Kebudayaan dan Pariwisata</a:t>
            </a:r>
            <a:r>
              <a:rPr lang="id-ID" dirty="0" smtClean="0"/>
              <a:t>.”</a:t>
            </a:r>
          </a:p>
          <a:p>
            <a:pPr lvl="0">
              <a:buClr>
                <a:srgbClr val="873624"/>
              </a:buClr>
            </a:pPr>
            <a:r>
              <a:rPr lang="id-ID" dirty="0">
                <a:solidFill>
                  <a:prstClr val="black">
                    <a:lumMod val="85000"/>
                    <a:lumOff val="15000"/>
                  </a:prstClr>
                </a:solidFill>
              </a:rPr>
              <a:t>Organisasi </a:t>
            </a:r>
            <a:r>
              <a:rPr lang="id-ID" dirty="0" smtClean="0">
                <a:solidFill>
                  <a:prstClr val="black">
                    <a:lumMod val="85000"/>
                    <a:lumOff val="15000"/>
                  </a:prstClr>
                </a:solidFill>
              </a:rPr>
              <a:t>yang tidak berbasis kewilayahan ini merupakan kelompok sosial, berjumlah </a:t>
            </a:r>
            <a:r>
              <a:rPr lang="id-ID" dirty="0">
                <a:solidFill>
                  <a:prstClr val="black">
                    <a:lumMod val="85000"/>
                    <a:lumOff val="15000"/>
                  </a:prstClr>
                </a:solidFill>
              </a:rPr>
              <a:t>anggota </a:t>
            </a:r>
            <a:r>
              <a:rPr lang="id-ID" dirty="0" smtClean="0">
                <a:solidFill>
                  <a:prstClr val="black">
                    <a:lumMod val="85000"/>
                    <a:lumOff val="15000"/>
                  </a:prstClr>
                </a:solidFill>
              </a:rPr>
              <a:t>kecil</a:t>
            </a:r>
            <a:r>
              <a:rPr lang="id-ID" dirty="0">
                <a:solidFill>
                  <a:prstClr val="black">
                    <a:lumMod val="85000"/>
                    <a:lumOff val="15000"/>
                  </a:prstClr>
                </a:solidFill>
              </a:rPr>
              <a:t>, hidup di antara kelompok sosial yang lebih besar serta </a:t>
            </a:r>
            <a:r>
              <a:rPr lang="id-ID" dirty="0" smtClean="0">
                <a:solidFill>
                  <a:prstClr val="black">
                    <a:lumMod val="85000"/>
                    <a:lumOff val="15000"/>
                  </a:prstClr>
                </a:solidFill>
              </a:rPr>
              <a:t>kelompok-kelompok </a:t>
            </a:r>
            <a:r>
              <a:rPr lang="id-ID" dirty="0">
                <a:solidFill>
                  <a:prstClr val="black">
                    <a:lumMod val="85000"/>
                    <a:lumOff val="15000"/>
                  </a:prstClr>
                </a:solidFill>
              </a:rPr>
              <a:t>sosial </a:t>
            </a:r>
            <a:r>
              <a:rPr lang="id-ID" dirty="0" smtClean="0">
                <a:solidFill>
                  <a:prstClr val="black">
                    <a:lumMod val="85000"/>
                    <a:lumOff val="15000"/>
                  </a:prstClr>
                </a:solidFill>
              </a:rPr>
              <a:t>kecil </a:t>
            </a:r>
            <a:r>
              <a:rPr lang="id-ID" dirty="0">
                <a:solidFill>
                  <a:prstClr val="black">
                    <a:lumMod val="85000"/>
                    <a:lumOff val="15000"/>
                  </a:prstClr>
                </a:solidFill>
              </a:rPr>
              <a:t>lain. </a:t>
            </a:r>
          </a:p>
          <a:p>
            <a:pPr lvl="0">
              <a:buClr>
                <a:srgbClr val="873624"/>
              </a:buClr>
            </a:pPr>
            <a:r>
              <a:rPr lang="id-ID" dirty="0">
                <a:solidFill>
                  <a:prstClr val="black">
                    <a:lumMod val="85000"/>
                    <a:lumOff val="15000"/>
                  </a:prstClr>
                </a:solidFill>
              </a:rPr>
              <a:t>Meskipun keberadaannya diakui secara hukum namun </a:t>
            </a:r>
            <a:r>
              <a:rPr lang="id-ID" dirty="0" smtClean="0">
                <a:solidFill>
                  <a:prstClr val="black">
                    <a:lumMod val="85000"/>
                    <a:lumOff val="15000"/>
                  </a:prstClr>
                </a:solidFill>
              </a:rPr>
              <a:t>kelompok sosial </a:t>
            </a:r>
            <a:r>
              <a:rPr lang="id-ID" dirty="0">
                <a:solidFill>
                  <a:prstClr val="black">
                    <a:lumMod val="85000"/>
                    <a:lumOff val="15000"/>
                  </a:prstClr>
                </a:solidFill>
              </a:rPr>
              <a:t>ini masih sering terabaikan </a:t>
            </a:r>
            <a:r>
              <a:rPr lang="id-ID" dirty="0" smtClean="0">
                <a:solidFill>
                  <a:prstClr val="black">
                    <a:lumMod val="85000"/>
                    <a:lumOff val="15000"/>
                  </a:prstClr>
                </a:solidFill>
              </a:rPr>
              <a:t>dan terpinggirkan dalam </a:t>
            </a:r>
            <a:r>
              <a:rPr lang="id-ID" dirty="0">
                <a:solidFill>
                  <a:prstClr val="black">
                    <a:lumMod val="85000"/>
                    <a:lumOff val="15000"/>
                  </a:prstClr>
                </a:solidFill>
              </a:rPr>
              <a:t>proses sosial dan pelayanan negara</a:t>
            </a:r>
            <a:r>
              <a:rPr lang="id-ID" dirty="0" smtClean="0">
                <a:solidFill>
                  <a:prstClr val="black">
                    <a:lumMod val="85000"/>
                    <a:lumOff val="15000"/>
                  </a:prstClr>
                </a:solidFill>
              </a:rPr>
              <a:t>.</a:t>
            </a:r>
            <a:endParaRPr lang="id-ID" dirty="0">
              <a:solidFill>
                <a:prstClr val="black">
                  <a:lumMod val="85000"/>
                  <a:lumOff val="15000"/>
                </a:prstClr>
              </a:solidFill>
            </a:endParaRPr>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9099820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5679</TotalTime>
  <Words>1955</Words>
  <Application>Microsoft Office PowerPoint</Application>
  <PresentationFormat>On-screen Show (4:3)</PresentationFormat>
  <Paragraphs>201</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Hardcover</vt:lpstr>
      <vt:lpstr>Eskpresi Budaya Kepercayaan Terhadap Tuhan YME dan Masyarakat Adat</vt:lpstr>
      <vt:lpstr>Pengantar</vt:lpstr>
      <vt:lpstr>PowerPoint Presentation</vt:lpstr>
      <vt:lpstr>PowerPoint Presentation</vt:lpstr>
      <vt:lpstr>PowerPoint Presentation</vt:lpstr>
      <vt:lpstr>PowerPoint Presentation</vt:lpstr>
      <vt:lpstr>Agenda</vt:lpstr>
      <vt:lpstr>Kepercayaan, Penghayat  Kepercayaan, dan Organisasi Penghayat Kepercayaan</vt:lpstr>
      <vt:lpstr>PowerPoint Presentation</vt:lpstr>
      <vt:lpstr>Berkepercayaan</vt:lpstr>
      <vt:lpstr>PowerPoint Presentation</vt:lpstr>
      <vt:lpstr>PowerPoint Presentation</vt:lpstr>
      <vt:lpstr>PowerPoint Presentation</vt:lpstr>
      <vt:lpstr>Ruang Publik</vt:lpstr>
      <vt:lpstr>Berkepercayaan di Ruang Publik</vt:lpstr>
      <vt:lpstr>PowerPoint Presentation</vt:lpstr>
      <vt:lpstr>PowerPoint Presentation</vt:lpstr>
      <vt:lpstr>PowerPoint Presentation</vt:lpstr>
      <vt:lpstr>PowerPoint Presentation</vt:lpstr>
      <vt:lpstr>Dimensi Hukum yang Menghambat</vt:lpstr>
      <vt:lpstr>Dimensi Hukum yg Mendukung</vt:lpstr>
      <vt:lpstr>PERATURAN PEMERINTAH RI NO 60 TAHUN 2017 TENTANG TATA CARA PERIZINAN DAN PENGAWASAN KEGIATAN KERAMAIAN UMUM, KEGIATAN MASYARAKAT LAINNYA, DAN PEMBERITAHUAN KEGIATAN POLITIK</vt:lpstr>
      <vt:lpstr>PERATURAN PEMERINTAH RI NO 60 TAHUN 2017 TENTANG TATA CARA PERIZINAN DAN PENGAWASAN KEGIATAN KERAMAIAN UMUM, KEGIATAN MASYARAKAT LAINNYA, DAN PEMBERITAHUAN KEGIATAN POLITIK</vt:lpstr>
      <vt:lpstr>KUHPidana Buku Ketiga: Pelanggaran</vt:lpstr>
      <vt:lpstr>KUHPidana Buku Ketiga Bab I Pelanggaran Keamanan Umum bagi Orang atau Barang dan Kesehatan </vt:lpstr>
      <vt:lpstr>KUHPidana Buku Ketiga Bab I Pelanggaran Keamanan Umum bagi Orang atau Barang dan Kesehatan </vt:lpstr>
      <vt:lpstr>KUHPidana Buku Ketiga Bab II Pelanggaran Ketertiban Umum</vt:lpstr>
      <vt:lpstr>KUHPidana Buku Ketiga Bab II Pelanggaran Ketertiban Umum</vt:lpstr>
      <vt:lpstr>UNDANG-UNDANG REPUBLIK INDONESIA NOMOR 2 TAHUN 2002 TENTANG KEPOLISIAN NEGARA REPUBLIK INDONESIA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VAIO</dc:creator>
  <cp:lastModifiedBy>VAIO</cp:lastModifiedBy>
  <cp:revision>131</cp:revision>
  <dcterms:created xsi:type="dcterms:W3CDTF">2020-06-11T03:42:51Z</dcterms:created>
  <dcterms:modified xsi:type="dcterms:W3CDTF">2020-06-15T02:21:53Z</dcterms:modified>
</cp:coreProperties>
</file>