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7" r:id="rId2"/>
    <p:sldId id="322" r:id="rId3"/>
    <p:sldId id="318" r:id="rId4"/>
    <p:sldId id="319" r:id="rId5"/>
    <p:sldId id="320" r:id="rId6"/>
    <p:sldId id="321" r:id="rId7"/>
    <p:sldId id="326" r:id="rId8"/>
    <p:sldId id="323" r:id="rId9"/>
    <p:sldId id="328" r:id="rId10"/>
    <p:sldId id="324" r:id="rId11"/>
    <p:sldId id="327" r:id="rId12"/>
    <p:sldId id="325" r:id="rId13"/>
    <p:sldId id="329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33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F41D-60C6-4315-AD11-7A2C4830DE3B}" type="datetimeFigureOut">
              <a:rPr lang="id-ID" smtClean="0"/>
              <a:t>14/06/2020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0E7D-5C67-499D-A706-56224498722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1302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F41D-60C6-4315-AD11-7A2C4830DE3B}" type="datetimeFigureOut">
              <a:rPr lang="id-ID" smtClean="0"/>
              <a:t>14/06/2020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0E7D-5C67-499D-A706-56224498722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80199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F41D-60C6-4315-AD11-7A2C4830DE3B}" type="datetimeFigureOut">
              <a:rPr lang="id-ID" smtClean="0"/>
              <a:t>14/06/2020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0E7D-5C67-499D-A706-56224498722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0014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F41D-60C6-4315-AD11-7A2C4830DE3B}" type="datetimeFigureOut">
              <a:rPr lang="id-ID" smtClean="0"/>
              <a:t>14/06/2020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0E7D-5C67-499D-A706-56224498722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48220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F41D-60C6-4315-AD11-7A2C4830DE3B}" type="datetimeFigureOut">
              <a:rPr lang="id-ID" smtClean="0"/>
              <a:t>14/06/2020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0E7D-5C67-499D-A706-56224498722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4704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F41D-60C6-4315-AD11-7A2C4830DE3B}" type="datetimeFigureOut">
              <a:rPr lang="id-ID" smtClean="0"/>
              <a:t>14/06/2020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0E7D-5C67-499D-A706-56224498722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98689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F41D-60C6-4315-AD11-7A2C4830DE3B}" type="datetimeFigureOut">
              <a:rPr lang="id-ID" smtClean="0"/>
              <a:t>14/06/2020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0E7D-5C67-499D-A706-56224498722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27397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F41D-60C6-4315-AD11-7A2C4830DE3B}" type="datetimeFigureOut">
              <a:rPr lang="id-ID" smtClean="0"/>
              <a:t>14/06/2020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0E7D-5C67-499D-A706-56224498722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1895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F41D-60C6-4315-AD11-7A2C4830DE3B}" type="datetimeFigureOut">
              <a:rPr lang="id-ID" smtClean="0"/>
              <a:t>14/06/2020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0E7D-5C67-499D-A706-56224498722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76320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F41D-60C6-4315-AD11-7A2C4830DE3B}" type="datetimeFigureOut">
              <a:rPr lang="id-ID" smtClean="0"/>
              <a:t>14/06/2020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0E7D-5C67-499D-A706-56224498722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65959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F41D-60C6-4315-AD11-7A2C4830DE3B}" type="datetimeFigureOut">
              <a:rPr lang="id-ID" smtClean="0"/>
              <a:t>14/06/2020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0E7D-5C67-499D-A706-56224498722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18605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1F41D-60C6-4315-AD11-7A2C4830DE3B}" type="datetimeFigureOut">
              <a:rPr lang="id-ID" smtClean="0"/>
              <a:t>14/06/2020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F0E7D-5C67-499D-A706-56224498722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0040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8" descr="Hasil gambar untuk situs batu kuningan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5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6" y="116632"/>
            <a:ext cx="9109914" cy="6741368"/>
          </a:xfrm>
          <a:prstGeom prst="rect">
            <a:avLst/>
          </a:prstGeom>
          <a:noFill/>
          <a:extLst/>
        </p:spPr>
      </p:pic>
      <p:sp>
        <p:nvSpPr>
          <p:cNvPr id="5" name="Rectangle 4"/>
          <p:cNvSpPr/>
          <p:nvPr/>
        </p:nvSpPr>
        <p:spPr>
          <a:xfrm>
            <a:off x="110474" y="1355284"/>
            <a:ext cx="892308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PEMUDA PENGHAYAT DALAM </a:t>
            </a:r>
          </a:p>
          <a:p>
            <a:pPr algn="ctr"/>
            <a:r>
              <a:rPr lang="id-ID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KERANGKA PELESTARIAN TRADISI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651" y="3933056"/>
            <a:ext cx="1273429" cy="1584176"/>
          </a:xfrm>
          <a:prstGeom prst="rect">
            <a:avLst/>
          </a:prstGeom>
          <a:noFill/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2699793" y="5517232"/>
            <a:ext cx="3888431" cy="107287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d-ID" sz="2000" dirty="0" smtClean="0">
                <a:solidFill>
                  <a:srgbClr val="FFFF00"/>
                </a:solidFill>
              </a:rPr>
              <a:t>oleh:</a:t>
            </a:r>
          </a:p>
          <a:p>
            <a:pPr marL="0" indent="0" algn="ctr">
              <a:buNone/>
            </a:pPr>
            <a:r>
              <a:rPr lang="id-ID" sz="2000" b="1" dirty="0" smtClean="0">
                <a:solidFill>
                  <a:srgbClr val="FFFF00"/>
                </a:solidFill>
              </a:rPr>
              <a:t>Engkus Ruswana</a:t>
            </a:r>
            <a:r>
              <a:rPr lang="id-ID" sz="2000" dirty="0" smtClean="0">
                <a:solidFill>
                  <a:srgbClr val="FFFF00"/>
                </a:solidFill>
              </a:rPr>
              <a:t/>
            </a:r>
            <a:br>
              <a:rPr lang="id-ID" sz="2000" dirty="0" smtClean="0">
                <a:solidFill>
                  <a:srgbClr val="FFFF00"/>
                </a:solidFill>
              </a:rPr>
            </a:br>
            <a:r>
              <a:rPr lang="id-ID" sz="2000" dirty="0" smtClean="0">
                <a:solidFill>
                  <a:srgbClr val="FFFF00"/>
                </a:solidFill>
              </a:rPr>
              <a:t>Ketua Presidium I DMP MLKI</a:t>
            </a:r>
          </a:p>
          <a:p>
            <a:pPr algn="ctr"/>
            <a:endParaRPr lang="id-ID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97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25658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id-ID" sz="2800" dirty="0" smtClean="0">
                <a:latin typeface="Berlin Sans FB" pitchFamily="34" charset="0"/>
              </a:rPr>
              <a:t>UU-5/2017 ttg Pemajuan Kebudayaan mencakup 10 objek, yang hampir semuanya bersinggungan dengan kehidupan kepercayaan, dimana banyak peluang pemuda untuk berperan, meliputi:</a:t>
            </a:r>
          </a:p>
          <a:p>
            <a:pPr marL="1158875" indent="-361950">
              <a:lnSpc>
                <a:spcPct val="90000"/>
              </a:lnSpc>
              <a:spcBef>
                <a:spcPts val="0"/>
              </a:spcBef>
              <a:buAutoNum type="alphaLcPeriod"/>
            </a:pPr>
            <a:r>
              <a:rPr lang="id-ID" sz="2500" dirty="0" smtClean="0">
                <a:solidFill>
                  <a:srgbClr val="0000CC"/>
                </a:solidFill>
                <a:latin typeface="Berlin Sans FB" pitchFamily="34" charset="0"/>
              </a:rPr>
              <a:t>tradisi lisan;</a:t>
            </a:r>
          </a:p>
          <a:p>
            <a:pPr marL="1158875" indent="-361950">
              <a:lnSpc>
                <a:spcPct val="90000"/>
              </a:lnSpc>
              <a:spcBef>
                <a:spcPts val="0"/>
              </a:spcBef>
              <a:buAutoNum type="alphaLcPeriod"/>
            </a:pPr>
            <a:r>
              <a:rPr lang="id-ID" sz="2500" dirty="0" smtClean="0">
                <a:solidFill>
                  <a:srgbClr val="0000CC"/>
                </a:solidFill>
                <a:latin typeface="Berlin Sans FB" pitchFamily="34" charset="0"/>
              </a:rPr>
              <a:t>manuskrip;</a:t>
            </a:r>
          </a:p>
          <a:p>
            <a:pPr marL="1158875" indent="-361950">
              <a:lnSpc>
                <a:spcPct val="90000"/>
              </a:lnSpc>
              <a:spcBef>
                <a:spcPts val="0"/>
              </a:spcBef>
              <a:buAutoNum type="alphaLcPeriod"/>
            </a:pPr>
            <a:r>
              <a:rPr lang="id-ID" sz="2500" dirty="0" smtClean="0">
                <a:solidFill>
                  <a:srgbClr val="0000CC"/>
                </a:solidFill>
                <a:latin typeface="Berlin Sans FB" pitchFamily="34" charset="0"/>
              </a:rPr>
              <a:t>adat istiadat;</a:t>
            </a:r>
          </a:p>
          <a:p>
            <a:pPr marL="1158875" indent="-361950">
              <a:lnSpc>
                <a:spcPct val="90000"/>
              </a:lnSpc>
              <a:spcBef>
                <a:spcPts val="0"/>
              </a:spcBef>
              <a:buAutoNum type="alphaLcPeriod"/>
            </a:pPr>
            <a:r>
              <a:rPr lang="id-ID" sz="2500" dirty="0" smtClean="0">
                <a:solidFill>
                  <a:srgbClr val="0000CC"/>
                </a:solidFill>
                <a:latin typeface="Berlin Sans FB" pitchFamily="34" charset="0"/>
              </a:rPr>
              <a:t>ritus;</a:t>
            </a:r>
          </a:p>
          <a:p>
            <a:pPr marL="1158875" indent="-361950">
              <a:lnSpc>
                <a:spcPct val="90000"/>
              </a:lnSpc>
              <a:spcBef>
                <a:spcPts val="0"/>
              </a:spcBef>
              <a:buAutoNum type="alphaLcPeriod"/>
            </a:pPr>
            <a:r>
              <a:rPr lang="id-ID" sz="2500" dirty="0" smtClean="0">
                <a:solidFill>
                  <a:srgbClr val="0000CC"/>
                </a:solidFill>
                <a:latin typeface="Berlin Sans FB" pitchFamily="34" charset="0"/>
              </a:rPr>
              <a:t>pengetahuan tradisional;</a:t>
            </a:r>
          </a:p>
          <a:p>
            <a:pPr marL="1158875" indent="-361950">
              <a:lnSpc>
                <a:spcPct val="90000"/>
              </a:lnSpc>
              <a:spcBef>
                <a:spcPts val="0"/>
              </a:spcBef>
              <a:buAutoNum type="alphaLcPeriod"/>
            </a:pPr>
            <a:r>
              <a:rPr lang="id-ID" sz="2500" dirty="0" smtClean="0">
                <a:solidFill>
                  <a:srgbClr val="0000CC"/>
                </a:solidFill>
                <a:latin typeface="Berlin Sans FB" pitchFamily="34" charset="0"/>
              </a:rPr>
              <a:t>teknologi tradisional;</a:t>
            </a:r>
          </a:p>
          <a:p>
            <a:pPr marL="1158875" indent="-361950">
              <a:lnSpc>
                <a:spcPct val="90000"/>
              </a:lnSpc>
              <a:spcBef>
                <a:spcPts val="0"/>
              </a:spcBef>
              <a:buAutoNum type="alphaLcPeriod"/>
            </a:pPr>
            <a:r>
              <a:rPr lang="id-ID" sz="2500" dirty="0" smtClean="0">
                <a:solidFill>
                  <a:srgbClr val="0000CC"/>
                </a:solidFill>
                <a:latin typeface="Berlin Sans FB" pitchFamily="34" charset="0"/>
              </a:rPr>
              <a:t>seni;</a:t>
            </a:r>
            <a:endParaRPr lang="id-ID" sz="2500" dirty="0">
              <a:solidFill>
                <a:srgbClr val="0000CC"/>
              </a:solidFill>
              <a:latin typeface="Berlin Sans FB" pitchFamily="34" charset="0"/>
            </a:endParaRPr>
          </a:p>
          <a:p>
            <a:pPr marL="1158875" indent="-361950">
              <a:lnSpc>
                <a:spcPct val="90000"/>
              </a:lnSpc>
              <a:spcBef>
                <a:spcPts val="0"/>
              </a:spcBef>
              <a:buAutoNum type="alphaLcPeriod"/>
            </a:pPr>
            <a:r>
              <a:rPr lang="id-ID" sz="2500" dirty="0" smtClean="0">
                <a:solidFill>
                  <a:srgbClr val="0000CC"/>
                </a:solidFill>
                <a:latin typeface="Berlin Sans FB" pitchFamily="34" charset="0"/>
              </a:rPr>
              <a:t>bahasa;</a:t>
            </a:r>
          </a:p>
          <a:p>
            <a:pPr marL="1158875" indent="-361950">
              <a:lnSpc>
                <a:spcPct val="90000"/>
              </a:lnSpc>
              <a:spcBef>
                <a:spcPts val="0"/>
              </a:spcBef>
              <a:buAutoNum type="alphaLcPeriod"/>
            </a:pPr>
            <a:r>
              <a:rPr lang="id-ID" sz="2500" dirty="0" smtClean="0">
                <a:solidFill>
                  <a:srgbClr val="0000CC"/>
                </a:solidFill>
                <a:latin typeface="Berlin Sans FB" pitchFamily="34" charset="0"/>
              </a:rPr>
              <a:t>permainan </a:t>
            </a:r>
            <a:r>
              <a:rPr lang="id-ID" sz="2500" dirty="0">
                <a:solidFill>
                  <a:srgbClr val="0000CC"/>
                </a:solidFill>
                <a:latin typeface="Berlin Sans FB" pitchFamily="34" charset="0"/>
              </a:rPr>
              <a:t>rakyat; </a:t>
            </a:r>
            <a:r>
              <a:rPr lang="id-ID" sz="2500" dirty="0" smtClean="0">
                <a:solidFill>
                  <a:srgbClr val="0000CC"/>
                </a:solidFill>
                <a:latin typeface="Berlin Sans FB" pitchFamily="34" charset="0"/>
              </a:rPr>
              <a:t>dan</a:t>
            </a:r>
          </a:p>
          <a:p>
            <a:pPr marL="1158875" indent="-361950">
              <a:lnSpc>
                <a:spcPct val="90000"/>
              </a:lnSpc>
              <a:spcBef>
                <a:spcPts val="0"/>
              </a:spcBef>
              <a:buAutoNum type="alphaLcPeriod"/>
            </a:pPr>
            <a:r>
              <a:rPr lang="id-ID" sz="2500" dirty="0" smtClean="0">
                <a:solidFill>
                  <a:srgbClr val="0000CC"/>
                </a:solidFill>
                <a:latin typeface="Berlin Sans FB" pitchFamily="34" charset="0"/>
              </a:rPr>
              <a:t>olahraga</a:t>
            </a:r>
            <a:r>
              <a:rPr lang="id-ID" sz="2500" dirty="0">
                <a:solidFill>
                  <a:srgbClr val="0000CC"/>
                </a:solidFill>
                <a:latin typeface="Berlin Sans FB" pitchFamily="34" charset="0"/>
              </a:rPr>
              <a:t>· tradisional</a:t>
            </a:r>
          </a:p>
        </p:txBody>
      </p:sp>
      <p:sp>
        <p:nvSpPr>
          <p:cNvPr id="7" name="Rectangle 6"/>
          <p:cNvSpPr/>
          <p:nvPr/>
        </p:nvSpPr>
        <p:spPr>
          <a:xfrm>
            <a:off x="467544" y="764704"/>
            <a:ext cx="170572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utch801 XBd BT" pitchFamily="18" charset="0"/>
              </a:rPr>
              <a:t>Peluang</a:t>
            </a:r>
            <a:endParaRPr lang="en-US" sz="32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Dutch801 XBd B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965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id-ID" dirty="0">
                <a:latin typeface="Berlin Sans FB" pitchFamily="34" charset="0"/>
              </a:rPr>
              <a:t>Kebudayaan menjadi haluan </a:t>
            </a:r>
            <a:r>
              <a:rPr lang="id-ID" dirty="0" smtClean="0">
                <a:latin typeface="Berlin Sans FB" pitchFamily="34" charset="0"/>
              </a:rPr>
              <a:t>pembangunan nasional =&gt; menjadi prioritas =&gt; ada alokasi sumberdaya nasional </a:t>
            </a:r>
            <a:endParaRPr lang="id-ID" dirty="0">
              <a:latin typeface="Berlin Sans FB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id-ID" dirty="0" smtClean="0">
                <a:latin typeface="Berlin Sans FB" pitchFamily="34" charset="0"/>
              </a:rPr>
              <a:t>Pemajuan </a:t>
            </a:r>
            <a:r>
              <a:rPr lang="id-ID" dirty="0">
                <a:latin typeface="Berlin Sans FB" pitchFamily="34" charset="0"/>
              </a:rPr>
              <a:t>Kebudayaan bertujuan </a:t>
            </a:r>
            <a:r>
              <a:rPr lang="id-ID" dirty="0" smtClean="0">
                <a:latin typeface="Berlin Sans FB" pitchFamily="34" charset="0"/>
              </a:rPr>
              <a:t>untuk:</a:t>
            </a:r>
          </a:p>
          <a:p>
            <a:pPr marL="803275" lvl="1" indent="-346075">
              <a:buFont typeface="+mj-lt"/>
              <a:buAutoNum type="alphaLcPeriod"/>
            </a:pPr>
            <a:r>
              <a:rPr lang="nn-NO" dirty="0" smtClean="0">
                <a:solidFill>
                  <a:srgbClr val="0000CC"/>
                </a:solidFill>
                <a:latin typeface="Berlin Sans FB" pitchFamily="34" charset="0"/>
              </a:rPr>
              <a:t>mengembangkan </a:t>
            </a:r>
            <a:r>
              <a:rPr lang="nn-NO" dirty="0">
                <a:solidFill>
                  <a:srgbClr val="0000CC"/>
                </a:solidFill>
                <a:latin typeface="Berlin Sans FB" pitchFamily="34" charset="0"/>
              </a:rPr>
              <a:t>nilai-nilai luhur budaya </a:t>
            </a:r>
            <a:r>
              <a:rPr lang="nn-NO" dirty="0" smtClean="0">
                <a:solidFill>
                  <a:srgbClr val="0000CC"/>
                </a:solidFill>
                <a:latin typeface="Berlin Sans FB" pitchFamily="34" charset="0"/>
              </a:rPr>
              <a:t>bangsa</a:t>
            </a:r>
            <a:r>
              <a:rPr lang="id-ID" dirty="0" smtClean="0">
                <a:solidFill>
                  <a:srgbClr val="0000CC"/>
                </a:solidFill>
                <a:latin typeface="Berlin Sans FB" pitchFamily="34" charset="0"/>
              </a:rPr>
              <a:t>;</a:t>
            </a:r>
          </a:p>
          <a:p>
            <a:pPr marL="803275" lvl="1" indent="-346075">
              <a:buFont typeface="+mj-lt"/>
              <a:buAutoNum type="alphaLcPeriod"/>
            </a:pPr>
            <a:r>
              <a:rPr lang="id-ID" dirty="0" smtClean="0">
                <a:solidFill>
                  <a:srgbClr val="0000CC"/>
                </a:solidFill>
                <a:latin typeface="Berlin Sans FB" pitchFamily="34" charset="0"/>
              </a:rPr>
              <a:t>memperkaya </a:t>
            </a:r>
            <a:r>
              <a:rPr lang="id-ID" dirty="0">
                <a:solidFill>
                  <a:srgbClr val="0000CC"/>
                </a:solidFill>
                <a:latin typeface="Berlin Sans FB" pitchFamily="34" charset="0"/>
              </a:rPr>
              <a:t>keberagaman </a:t>
            </a:r>
            <a:r>
              <a:rPr lang="id-ID" dirty="0" smtClean="0">
                <a:solidFill>
                  <a:srgbClr val="0000CC"/>
                </a:solidFill>
                <a:latin typeface="Berlin Sans FB" pitchFamily="34" charset="0"/>
              </a:rPr>
              <a:t>budaya;</a:t>
            </a:r>
          </a:p>
          <a:p>
            <a:pPr marL="803275" lvl="1" indent="-346075">
              <a:buFont typeface="+mj-lt"/>
              <a:buAutoNum type="alphaLcPeriod"/>
            </a:pPr>
            <a:r>
              <a:rPr lang="it-IT" dirty="0" smtClean="0">
                <a:solidFill>
                  <a:srgbClr val="0000CC"/>
                </a:solidFill>
                <a:latin typeface="Berlin Sans FB" pitchFamily="34" charset="0"/>
              </a:rPr>
              <a:t>memperteguh </a:t>
            </a:r>
            <a:r>
              <a:rPr lang="it-IT" dirty="0">
                <a:solidFill>
                  <a:srgbClr val="0000CC"/>
                </a:solidFill>
                <a:latin typeface="Berlin Sans FB" pitchFamily="34" charset="0"/>
              </a:rPr>
              <a:t>jati diri </a:t>
            </a:r>
            <a:r>
              <a:rPr lang="it-IT" dirty="0" smtClean="0">
                <a:solidFill>
                  <a:srgbClr val="0000CC"/>
                </a:solidFill>
                <a:latin typeface="Berlin Sans FB" pitchFamily="34" charset="0"/>
              </a:rPr>
              <a:t>bangsa;</a:t>
            </a:r>
            <a:endParaRPr lang="id-ID" dirty="0" smtClean="0">
              <a:solidFill>
                <a:srgbClr val="0000CC"/>
              </a:solidFill>
              <a:latin typeface="Berlin Sans FB" pitchFamily="34" charset="0"/>
            </a:endParaRPr>
          </a:p>
          <a:p>
            <a:pPr marL="803275" lvl="1" indent="-346075">
              <a:buFont typeface="+mj-lt"/>
              <a:buAutoNum type="alphaLcPeriod"/>
            </a:pPr>
            <a:r>
              <a:rPr lang="id-ID" dirty="0" smtClean="0">
                <a:solidFill>
                  <a:srgbClr val="0000CC"/>
                </a:solidFill>
                <a:latin typeface="Berlin Sans FB" pitchFamily="34" charset="0"/>
              </a:rPr>
              <a:t>memperteguh </a:t>
            </a:r>
            <a:r>
              <a:rPr lang="id-ID" dirty="0">
                <a:solidFill>
                  <a:srgbClr val="0000CC"/>
                </a:solidFill>
                <a:latin typeface="Berlin Sans FB" pitchFamily="34" charset="0"/>
              </a:rPr>
              <a:t>persatuan dan kesatuan </a:t>
            </a:r>
            <a:r>
              <a:rPr lang="id-ID" dirty="0" smtClean="0">
                <a:solidFill>
                  <a:srgbClr val="0000CC"/>
                </a:solidFill>
                <a:latin typeface="Berlin Sans FB" pitchFamily="34" charset="0"/>
              </a:rPr>
              <a:t>bangsa;</a:t>
            </a:r>
          </a:p>
          <a:p>
            <a:pPr marL="803275" lvl="1" indent="-346075">
              <a:buFont typeface="+mj-lt"/>
              <a:buAutoNum type="alphaLcPeriod"/>
            </a:pPr>
            <a:r>
              <a:rPr lang="id-ID" dirty="0" smtClean="0">
                <a:solidFill>
                  <a:srgbClr val="0000CC"/>
                </a:solidFill>
                <a:latin typeface="Berlin Sans FB" pitchFamily="34" charset="0"/>
              </a:rPr>
              <a:t>mencerdaskan </a:t>
            </a:r>
            <a:r>
              <a:rPr lang="id-ID" dirty="0">
                <a:solidFill>
                  <a:srgbClr val="0000CC"/>
                </a:solidFill>
                <a:latin typeface="Berlin Sans FB" pitchFamily="34" charset="0"/>
              </a:rPr>
              <a:t>kehidupan </a:t>
            </a:r>
            <a:r>
              <a:rPr lang="id-ID" dirty="0" smtClean="0">
                <a:solidFill>
                  <a:srgbClr val="0000CC"/>
                </a:solidFill>
                <a:latin typeface="Berlin Sans FB" pitchFamily="34" charset="0"/>
              </a:rPr>
              <a:t>bangsa;</a:t>
            </a:r>
          </a:p>
          <a:p>
            <a:pPr marL="803275" lvl="1" indent="-346075">
              <a:buFont typeface="+mj-lt"/>
              <a:buAutoNum type="alphaLcPeriod"/>
            </a:pPr>
            <a:r>
              <a:rPr lang="id-ID" dirty="0" smtClean="0">
                <a:solidFill>
                  <a:srgbClr val="0000CC"/>
                </a:solidFill>
                <a:latin typeface="Berlin Sans FB" pitchFamily="34" charset="0"/>
              </a:rPr>
              <a:t>meningkatkan </a:t>
            </a:r>
            <a:r>
              <a:rPr lang="id-ID" dirty="0">
                <a:solidFill>
                  <a:srgbClr val="0000CC"/>
                </a:solidFill>
                <a:latin typeface="Berlin Sans FB" pitchFamily="34" charset="0"/>
              </a:rPr>
              <a:t>citra </a:t>
            </a:r>
            <a:r>
              <a:rPr lang="id-ID" dirty="0" smtClean="0">
                <a:solidFill>
                  <a:srgbClr val="0000CC"/>
                </a:solidFill>
                <a:latin typeface="Berlin Sans FB" pitchFamily="34" charset="0"/>
              </a:rPr>
              <a:t>bangsa;</a:t>
            </a:r>
          </a:p>
          <a:p>
            <a:pPr marL="803275" lvl="1" indent="-346075">
              <a:buFont typeface="+mj-lt"/>
              <a:buAutoNum type="alphaLcPeriod"/>
            </a:pPr>
            <a:r>
              <a:rPr lang="id-ID" dirty="0" smtClean="0">
                <a:solidFill>
                  <a:srgbClr val="0000CC"/>
                </a:solidFill>
                <a:latin typeface="Berlin Sans FB" pitchFamily="34" charset="0"/>
              </a:rPr>
              <a:t>mewujudkan </a:t>
            </a:r>
            <a:r>
              <a:rPr lang="id-ID" dirty="0">
                <a:solidFill>
                  <a:srgbClr val="0000CC"/>
                </a:solidFill>
                <a:latin typeface="Berlin Sans FB" pitchFamily="34" charset="0"/>
              </a:rPr>
              <a:t>masyarakat </a:t>
            </a:r>
            <a:r>
              <a:rPr lang="id-ID" dirty="0" smtClean="0">
                <a:solidFill>
                  <a:srgbClr val="0000CC"/>
                </a:solidFill>
                <a:latin typeface="Berlin Sans FB" pitchFamily="34" charset="0"/>
              </a:rPr>
              <a:t>madani;</a:t>
            </a:r>
          </a:p>
          <a:p>
            <a:pPr marL="803275" lvl="1" indent="-346075">
              <a:buFont typeface="+mj-lt"/>
              <a:buAutoNum type="alphaLcPeriod"/>
            </a:pPr>
            <a:r>
              <a:rPr lang="id-ID" dirty="0" smtClean="0">
                <a:solidFill>
                  <a:srgbClr val="0000CC"/>
                </a:solidFill>
                <a:latin typeface="Berlin Sans FB" pitchFamily="34" charset="0"/>
              </a:rPr>
              <a:t>meningkatkan </a:t>
            </a:r>
            <a:r>
              <a:rPr lang="id-ID" dirty="0">
                <a:solidFill>
                  <a:srgbClr val="0000CC"/>
                </a:solidFill>
                <a:latin typeface="Berlin Sans FB" pitchFamily="34" charset="0"/>
              </a:rPr>
              <a:t>kesejahteraan </a:t>
            </a:r>
            <a:r>
              <a:rPr lang="id-ID" dirty="0" smtClean="0">
                <a:solidFill>
                  <a:srgbClr val="0000CC"/>
                </a:solidFill>
                <a:latin typeface="Berlin Sans FB" pitchFamily="34" charset="0"/>
              </a:rPr>
              <a:t>rakyat;</a:t>
            </a:r>
          </a:p>
          <a:p>
            <a:pPr marL="803275" lvl="1" indent="-346075">
              <a:buFont typeface="+mj-lt"/>
              <a:buAutoNum type="alphaLcPeriod"/>
            </a:pPr>
            <a:r>
              <a:rPr lang="id-ID" dirty="0" smtClean="0">
                <a:solidFill>
                  <a:srgbClr val="0000CC"/>
                </a:solidFill>
                <a:latin typeface="Berlin Sans FB" pitchFamily="34" charset="0"/>
              </a:rPr>
              <a:t>melestarikan </a:t>
            </a:r>
            <a:r>
              <a:rPr lang="id-ID" dirty="0">
                <a:solidFill>
                  <a:srgbClr val="0000CC"/>
                </a:solidFill>
                <a:latin typeface="Berlin Sans FB" pitchFamily="34" charset="0"/>
              </a:rPr>
              <a:t>warisan budaya bangsa; </a:t>
            </a:r>
            <a:r>
              <a:rPr lang="id-ID" dirty="0" smtClean="0">
                <a:solidFill>
                  <a:srgbClr val="0000CC"/>
                </a:solidFill>
                <a:latin typeface="Berlin Sans FB" pitchFamily="34" charset="0"/>
              </a:rPr>
              <a:t>dan</a:t>
            </a:r>
          </a:p>
          <a:p>
            <a:pPr marL="803275" lvl="1" indent="-346075">
              <a:buFont typeface="+mj-lt"/>
              <a:buAutoNum type="alphaLcPeriod"/>
            </a:pPr>
            <a:r>
              <a:rPr lang="id-ID" dirty="0" smtClean="0">
                <a:solidFill>
                  <a:srgbClr val="0000CC"/>
                </a:solidFill>
                <a:latin typeface="Berlin Sans FB" pitchFamily="34" charset="0"/>
              </a:rPr>
              <a:t>mempengaruhi </a:t>
            </a:r>
            <a:r>
              <a:rPr lang="id-ID" dirty="0">
                <a:solidFill>
                  <a:srgbClr val="0000CC"/>
                </a:solidFill>
                <a:latin typeface="Berlin Sans FB" pitchFamily="34" charset="0"/>
              </a:rPr>
              <a:t>arah perkembangan </a:t>
            </a:r>
            <a:r>
              <a:rPr lang="id-ID" dirty="0" smtClean="0">
                <a:solidFill>
                  <a:srgbClr val="0000CC"/>
                </a:solidFill>
                <a:latin typeface="Berlin Sans FB" pitchFamily="34" charset="0"/>
              </a:rPr>
              <a:t>peradaban dunia.</a:t>
            </a:r>
            <a:endParaRPr lang="id-ID" dirty="0">
              <a:solidFill>
                <a:srgbClr val="0000CC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528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>
                <a:latin typeface="Dutch801 XBd BT" pitchFamily="18" charset="0"/>
              </a:rPr>
              <a:t>Langkah Pemberdayaan Pemuda Penghayat</a:t>
            </a:r>
            <a:endParaRPr lang="id-ID" sz="3200" dirty="0">
              <a:latin typeface="Dutch801 XBd B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>
                <a:latin typeface="Berlin Sans FB" pitchFamily="34" charset="0"/>
              </a:rPr>
              <a:t>Sosialisasi nilai-nilai luhur ajaran dan tradisi warisan leluhur bangsa. </a:t>
            </a:r>
            <a:endParaRPr lang="id-ID" dirty="0" smtClean="0">
              <a:latin typeface="Berlin Sans FB" pitchFamily="34" charset="0"/>
            </a:endParaRPr>
          </a:p>
          <a:p>
            <a:r>
              <a:rPr lang="id-ID" dirty="0" smtClean="0">
                <a:latin typeface="Berlin Sans FB" pitchFamily="34" charset="0"/>
              </a:rPr>
              <a:t>Dorongan motivasi dan kesadaran tanggung jawab sebagai  pewaris</a:t>
            </a:r>
            <a:endParaRPr lang="id-ID" dirty="0" smtClean="0">
              <a:latin typeface="Berlin Sans FB" pitchFamily="34" charset="0"/>
            </a:endParaRPr>
          </a:p>
          <a:p>
            <a:r>
              <a:rPr lang="id-ID" dirty="0" smtClean="0">
                <a:latin typeface="Berlin Sans FB" pitchFamily="34" charset="0"/>
              </a:rPr>
              <a:t>Pendidikan dan pelatihan:</a:t>
            </a:r>
          </a:p>
          <a:p>
            <a:pPr lvl="1"/>
            <a:r>
              <a:rPr lang="id-ID" dirty="0" smtClean="0">
                <a:latin typeface="Berlin Sans FB" pitchFamily="34" charset="0"/>
              </a:rPr>
              <a:t>Pengetahuan</a:t>
            </a:r>
          </a:p>
          <a:p>
            <a:pPr lvl="1"/>
            <a:r>
              <a:rPr lang="id-ID" dirty="0" smtClean="0">
                <a:latin typeface="Berlin Sans FB" pitchFamily="34" charset="0"/>
              </a:rPr>
              <a:t>Keterampilan </a:t>
            </a:r>
          </a:p>
          <a:p>
            <a:pPr lvl="1"/>
            <a:r>
              <a:rPr lang="id-ID" dirty="0" smtClean="0">
                <a:latin typeface="Berlin Sans FB" pitchFamily="34" charset="0"/>
              </a:rPr>
              <a:t>Karakter</a:t>
            </a:r>
          </a:p>
          <a:p>
            <a:r>
              <a:rPr lang="id-ID" dirty="0" smtClean="0">
                <a:latin typeface="Berlin Sans FB" pitchFamily="34" charset="0"/>
              </a:rPr>
              <a:t>Pendidikan dan fasilitasi kegiatan kebudayaan dan tradisi</a:t>
            </a:r>
          </a:p>
          <a:p>
            <a:r>
              <a:rPr lang="id-ID" dirty="0" smtClean="0">
                <a:latin typeface="Berlin Sans FB" pitchFamily="34" charset="0"/>
              </a:rPr>
              <a:t>Fasilitasi dan dorongan kegiatan perjumpaan pemuda lintas komunitas dan lintas keagamaan  </a:t>
            </a:r>
          </a:p>
          <a:p>
            <a:endParaRPr lang="id-ID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7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>
            <a:off x="3886200" y="228600"/>
            <a:ext cx="5257800" cy="2819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55718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 Sekian &amp;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Terimakasih</a:t>
            </a:r>
          </a:p>
        </p:txBody>
      </p:sp>
    </p:spTree>
    <p:extLst>
      <p:ext uri="{BB962C8B-B14F-4D97-AF65-F5344CB8AC3E}">
        <p14:creationId xmlns:p14="http://schemas.microsoft.com/office/powerpoint/2010/main" val="32582186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c -0.004 -0.01067  -0.018 -0.02133  -0.023 -0.02133  c -0.031 0.0  -0.063 0.16667  -0.063 0.33333  c 0.0 -0.084  -0.016 -0.16667  -0.031 -0.16667  c -0.016 0.0  -0.031 0.084  -0.031 0.16667  c 0.0 -0.04133  -0.008 -0.084  -0.016 -0.084  c -0.008 0.0  -0.016 0.04133  -0.016 0.084  c 0.0 -0.02133  -0.004 -0.04133  -0.008 -0.04133  c -0.004 0.0  -0.008 0.02133  -0.008 0.04133  c 0.0 -0.01067  -0.002 -0.02133  -0.004 -0.02133  c -0.001 0.0  -0.004 0.01067  -0.004 0.02133  c 0.0 -0.00533  -0.001 -0.01067  -0.002 -0.01067  c 0.0 -0.00133  -0.002 0.00533  -0.002 0.01067  c 0.0 -0.00267  0.0 -0.00533  -0.001 -0.00533  c 0.0 0.00133  -0.001 0.00267  -0.001 0.00533  c 0.0 -0.00133  0.0 -0.00267  0.0 -0.004  c -0.001 0.0  -0.001 0.00133  -0.001 0.00267  c -0.001 0.0  -0.001 -0.00133  -0.001 -0.00267  c -0.001 0.0  -0.001 0.00133  -0.001 0.00267  E" pathEditMode="relative" ptsTypes="">
                                      <p:cBhvr>
                                        <p:cTn id="10" dur="3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3645024"/>
            <a:ext cx="2160240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0000CC"/>
                </a:solidFill>
                <a:latin typeface="Dutch801 XBd BT" pitchFamily="18" charset="0"/>
              </a:rPr>
              <a:t>Peran pemuda dalam </a:t>
            </a:r>
            <a:r>
              <a:rPr lang="id-ID" dirty="0">
                <a:solidFill>
                  <a:srgbClr val="0000CC"/>
                </a:solidFill>
                <a:latin typeface="Dutch801 XBd BT" pitchFamily="18" charset="0"/>
              </a:rPr>
              <a:t>s</a:t>
            </a:r>
            <a:r>
              <a:rPr lang="id-ID" dirty="0" smtClean="0">
                <a:solidFill>
                  <a:srgbClr val="0000CC"/>
                </a:solidFill>
                <a:latin typeface="Dutch801 XBd BT" pitchFamily="18" charset="0"/>
              </a:rPr>
              <a:t>ejarah </a:t>
            </a:r>
            <a:r>
              <a:rPr lang="id-ID" dirty="0">
                <a:solidFill>
                  <a:srgbClr val="0000CC"/>
                </a:solidFill>
                <a:latin typeface="Dutch801 XBd BT" pitchFamily="18" charset="0"/>
              </a:rPr>
              <a:t>Bangsa </a:t>
            </a:r>
            <a:r>
              <a:rPr lang="id-ID" dirty="0" smtClean="0">
                <a:solidFill>
                  <a:srgbClr val="0000CC"/>
                </a:solidFill>
                <a:latin typeface="Dutch801 XBd BT" pitchFamily="18" charset="0"/>
              </a:rPr>
              <a:t>Indonesia</a:t>
            </a:r>
            <a:endParaRPr lang="id-ID" dirty="0">
              <a:solidFill>
                <a:srgbClr val="0000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6316" y="1844824"/>
            <a:ext cx="2167452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0000CC"/>
                </a:solidFill>
                <a:latin typeface="Dutch801 XBd BT" pitchFamily="18" charset="0"/>
              </a:rPr>
              <a:t>Peran Strategis Pemuda</a:t>
            </a:r>
            <a:endParaRPr lang="id-ID" dirty="0">
              <a:solidFill>
                <a:srgbClr val="0000CC"/>
              </a:solidFill>
              <a:latin typeface="Dutch801 XBd BT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99792" y="2420888"/>
            <a:ext cx="1584176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rgbClr val="0000CC"/>
                </a:solidFill>
                <a:latin typeface="Dutch801 XBd BT" pitchFamily="18" charset="0"/>
              </a:rPr>
              <a:t>Keterikatan Pemuda Penghayat </a:t>
            </a:r>
            <a:r>
              <a:rPr lang="id-ID" dirty="0" smtClean="0">
                <a:solidFill>
                  <a:srgbClr val="0000CC"/>
                </a:solidFill>
                <a:latin typeface="Dutch801 XBd BT" pitchFamily="18" charset="0"/>
              </a:rPr>
              <a:t>thd Tradisi</a:t>
            </a:r>
            <a:endParaRPr lang="id-ID" dirty="0">
              <a:solidFill>
                <a:srgbClr val="0000C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83768" y="4941168"/>
            <a:ext cx="2016224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rgbClr val="0000CC"/>
                </a:solidFill>
                <a:latin typeface="Dutch801 XBd BT" pitchFamily="18" charset="0"/>
              </a:rPr>
              <a:t>Tantangan dan Peluang </a:t>
            </a:r>
            <a:r>
              <a:rPr lang="id-ID" dirty="0" smtClean="0">
                <a:solidFill>
                  <a:srgbClr val="0000CC"/>
                </a:solidFill>
                <a:latin typeface="Dutch801 XBd BT" pitchFamily="18" charset="0"/>
              </a:rPr>
              <a:t>sebagai pelestari tradisi</a:t>
            </a:r>
            <a:endParaRPr lang="id-ID" dirty="0">
              <a:solidFill>
                <a:srgbClr val="0000C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44008" y="2420888"/>
            <a:ext cx="1728192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0000CC"/>
                </a:solidFill>
                <a:latin typeface="Dutch801 XBd BT" pitchFamily="18" charset="0"/>
              </a:rPr>
              <a:t>Langkah Pemberdayaan</a:t>
            </a:r>
            <a:endParaRPr lang="id-ID" dirty="0">
              <a:solidFill>
                <a:srgbClr val="0000C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04248" y="2420888"/>
            <a:ext cx="1944216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dirty="0" smtClean="0">
                <a:solidFill>
                  <a:srgbClr val="0000CC"/>
                </a:solidFill>
                <a:latin typeface="Dutch801 XBd BT" pitchFamily="18" charset="0"/>
              </a:rPr>
              <a:t>Pemuda penghayat efektif sebagai pelestari ajaran dan tradisi</a:t>
            </a:r>
            <a:endParaRPr lang="id-ID" sz="1600" dirty="0">
              <a:solidFill>
                <a:srgbClr val="0000CC"/>
              </a:solidFill>
            </a:endParaRPr>
          </a:p>
        </p:txBody>
      </p:sp>
      <p:cxnSp>
        <p:nvCxnSpPr>
          <p:cNvPr id="11" name="Elbow Connector 10"/>
          <p:cNvCxnSpPr>
            <a:stCxn id="5" idx="2"/>
            <a:endCxn id="6" idx="1"/>
          </p:cNvCxnSpPr>
          <p:nvPr/>
        </p:nvCxnSpPr>
        <p:spPr>
          <a:xfrm rot="16200000" flipH="1">
            <a:off x="1887899" y="2149055"/>
            <a:ext cx="324036" cy="129975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4" idx="0"/>
          </p:cNvCxnSpPr>
          <p:nvPr/>
        </p:nvCxnSpPr>
        <p:spPr>
          <a:xfrm rot="5400000" flipH="1" flipV="1">
            <a:off x="1835696" y="2780928"/>
            <a:ext cx="432048" cy="1296144"/>
          </a:xfrm>
          <a:prstGeom prst="bentConnector2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0"/>
            <a:endCxn id="6" idx="2"/>
          </p:cNvCxnSpPr>
          <p:nvPr/>
        </p:nvCxnSpPr>
        <p:spPr>
          <a:xfrm flipV="1">
            <a:off x="3491880" y="3501008"/>
            <a:ext cx="0" cy="144016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8" idx="1"/>
          </p:cNvCxnSpPr>
          <p:nvPr/>
        </p:nvCxnSpPr>
        <p:spPr>
          <a:xfrm>
            <a:off x="4283968" y="2960948"/>
            <a:ext cx="36004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3"/>
            <a:endCxn id="9" idx="1"/>
          </p:cNvCxnSpPr>
          <p:nvPr/>
        </p:nvCxnSpPr>
        <p:spPr>
          <a:xfrm>
            <a:off x="6372200" y="2960948"/>
            <a:ext cx="43204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886668" y="489446"/>
            <a:ext cx="712682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Kerangka Pikir Peran Pemuda Penghayat </a:t>
            </a:r>
          </a:p>
          <a:p>
            <a:pPr algn="ctr"/>
            <a:r>
              <a:rPr lang="id-ID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Dalam Pelestarian Tradisi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72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id-ID" sz="3600" dirty="0" smtClean="0">
                <a:latin typeface="Dutch801 XBd BT" pitchFamily="18" charset="0"/>
              </a:rPr>
              <a:t>Peran Strategis Pemuda</a:t>
            </a:r>
            <a:endParaRPr lang="id-ID" sz="3600" dirty="0">
              <a:latin typeface="Dutch801 XBd B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</a:pPr>
            <a:r>
              <a:rPr lang="id-ID" dirty="0" smtClean="0">
                <a:latin typeface="Berlin Sans FB" pitchFamily="34" charset="0"/>
              </a:rPr>
              <a:t>Hukum alam: </a:t>
            </a:r>
          </a:p>
          <a:p>
            <a:pPr lvl="1">
              <a:spcBef>
                <a:spcPts val="0"/>
              </a:spcBef>
            </a:pPr>
            <a:r>
              <a:rPr lang="id-ID" dirty="0">
                <a:latin typeface="Berlin Sans FB" pitchFamily="34" charset="0"/>
              </a:rPr>
              <a:t>G</a:t>
            </a:r>
            <a:r>
              <a:rPr lang="id-ID" dirty="0" smtClean="0">
                <a:latin typeface="Berlin Sans FB" pitchFamily="34" charset="0"/>
              </a:rPr>
              <a:t>enerasi </a:t>
            </a:r>
            <a:r>
              <a:rPr lang="id-ID" dirty="0" smtClean="0">
                <a:latin typeface="Berlin Sans FB" pitchFamily="34" charset="0"/>
              </a:rPr>
              <a:t>muda akan menggantikan generasi di atasnya,</a:t>
            </a:r>
          </a:p>
          <a:p>
            <a:pPr lvl="1">
              <a:spcBef>
                <a:spcPts val="0"/>
              </a:spcBef>
            </a:pPr>
            <a:r>
              <a:rPr lang="id-ID" dirty="0" smtClean="0">
                <a:latin typeface="Berlin Sans FB" pitchFamily="34" charset="0"/>
              </a:rPr>
              <a:t>Pemuda sebagai pewaris generasi yang akan menentukan nasib bangsa</a:t>
            </a:r>
          </a:p>
          <a:p>
            <a:pPr lvl="1">
              <a:spcBef>
                <a:spcPts val="0"/>
              </a:spcBef>
            </a:pPr>
            <a:r>
              <a:rPr lang="id-ID" dirty="0">
                <a:latin typeface="Berlin Sans FB" pitchFamily="34" charset="0"/>
              </a:rPr>
              <a:t>K</a:t>
            </a:r>
            <a:r>
              <a:rPr lang="id-ID" dirty="0" smtClean="0">
                <a:latin typeface="Berlin Sans FB" pitchFamily="34" charset="0"/>
              </a:rPr>
              <a:t>ualitas </a:t>
            </a:r>
            <a:r>
              <a:rPr lang="id-ID" dirty="0">
                <a:latin typeface="Berlin Sans FB" pitchFamily="34" charset="0"/>
              </a:rPr>
              <a:t>masa depan bangsa tergantung kualitas generasi muda sekarang</a:t>
            </a:r>
            <a:r>
              <a:rPr lang="id-ID" dirty="0" smtClean="0">
                <a:latin typeface="Berlin Sans FB" pitchFamily="34" charset="0"/>
              </a:rPr>
              <a:t>.</a:t>
            </a:r>
          </a:p>
          <a:p>
            <a:pPr lvl="1">
              <a:spcBef>
                <a:spcPts val="0"/>
              </a:spcBef>
            </a:pPr>
            <a:r>
              <a:rPr lang="id-ID" dirty="0" smtClean="0">
                <a:latin typeface="Berlin Sans FB" pitchFamily="34" charset="0"/>
              </a:rPr>
              <a:t>Generasi muda sebagai motor penggerak perubahan</a:t>
            </a:r>
            <a:endParaRPr lang="id-ID" dirty="0" smtClean="0">
              <a:latin typeface="Berlin Sans FB" pitchFamily="34" charset="0"/>
            </a:endParaRPr>
          </a:p>
          <a:p>
            <a:pPr>
              <a:spcBef>
                <a:spcPts val="600"/>
              </a:spcBef>
            </a:pPr>
            <a:r>
              <a:rPr lang="id-ID" dirty="0" smtClean="0">
                <a:latin typeface="Berlin Sans FB" pitchFamily="34" charset="0"/>
              </a:rPr>
              <a:t>Karakter dasar generasi muda:</a:t>
            </a:r>
          </a:p>
          <a:p>
            <a:pPr lvl="1">
              <a:spcBef>
                <a:spcPts val="0"/>
              </a:spcBef>
            </a:pPr>
            <a:r>
              <a:rPr lang="id-ID" dirty="0" smtClean="0">
                <a:latin typeface="Berlin Sans FB" pitchFamily="34" charset="0"/>
              </a:rPr>
              <a:t>Rata-rata lebih berpendidikan dari generasi sebelumnya </a:t>
            </a:r>
          </a:p>
          <a:p>
            <a:pPr lvl="1">
              <a:spcBef>
                <a:spcPts val="0"/>
              </a:spcBef>
            </a:pPr>
            <a:r>
              <a:rPr lang="id-ID" dirty="0" smtClean="0">
                <a:latin typeface="Berlin Sans FB" pitchFamily="34" charset="0"/>
              </a:rPr>
              <a:t>energik, kreatif, kaya gagasan, lebih suka aksi daripada opini, tanpa pamrih</a:t>
            </a:r>
          </a:p>
          <a:p>
            <a:pPr lvl="1">
              <a:spcBef>
                <a:spcPts val="0"/>
              </a:spcBef>
            </a:pPr>
            <a:r>
              <a:rPr lang="id-ID" dirty="0" smtClean="0">
                <a:latin typeface="Berlin Sans FB" pitchFamily="34" charset="0"/>
              </a:rPr>
              <a:t>tidak banyak pertimbangan, </a:t>
            </a:r>
            <a:r>
              <a:rPr lang="id-ID" dirty="0" smtClean="0">
                <a:latin typeface="Berlin Sans FB" pitchFamily="34" charset="0"/>
              </a:rPr>
              <a:t>tidak suka bertele-tele, ingin </a:t>
            </a:r>
            <a:r>
              <a:rPr lang="id-ID" dirty="0" smtClean="0">
                <a:latin typeface="Berlin Sans FB" pitchFamily="34" charset="0"/>
              </a:rPr>
              <a:t>segera terwujud, </a:t>
            </a:r>
          </a:p>
          <a:p>
            <a:pPr lvl="1">
              <a:spcBef>
                <a:spcPts val="0"/>
              </a:spcBef>
            </a:pPr>
            <a:r>
              <a:rPr lang="id-ID" dirty="0" smtClean="0">
                <a:latin typeface="Berlin Sans FB" pitchFamily="34" charset="0"/>
              </a:rPr>
              <a:t>Lebih mudah menerima unsur baru dan menyesuaikan dengan perubahan.</a:t>
            </a:r>
          </a:p>
          <a:p>
            <a:pPr>
              <a:spcBef>
                <a:spcPts val="600"/>
              </a:spcBef>
            </a:pPr>
            <a:r>
              <a:rPr lang="id-ID" dirty="0" smtClean="0">
                <a:latin typeface="Berlin Sans FB" pitchFamily="34" charset="0"/>
              </a:rPr>
              <a:t>Bersinergi dengan generasi diatasnya dapat melancarkan proses estafet kepemimpinan</a:t>
            </a:r>
          </a:p>
          <a:p>
            <a:pPr lvl="1">
              <a:spcBef>
                <a:spcPts val="600"/>
              </a:spcBef>
            </a:pPr>
            <a:r>
              <a:rPr lang="id-ID" dirty="0">
                <a:latin typeface="Berlin Sans FB" pitchFamily="34" charset="0"/>
              </a:rPr>
              <a:t>G</a:t>
            </a:r>
            <a:r>
              <a:rPr lang="id-ID" dirty="0" smtClean="0">
                <a:latin typeface="Berlin Sans FB" pitchFamily="34" charset="0"/>
              </a:rPr>
              <a:t>enerasi tua:  lebih banyak pengalaman, lebih </a:t>
            </a:r>
            <a:r>
              <a:rPr lang="id-ID" dirty="0" smtClean="0">
                <a:latin typeface="Berlin Sans FB" pitchFamily="34" charset="0"/>
              </a:rPr>
              <a:t>berfikir </a:t>
            </a:r>
            <a:r>
              <a:rPr lang="id-ID" dirty="0" smtClean="0">
                <a:latin typeface="Berlin Sans FB" pitchFamily="34" charset="0"/>
              </a:rPr>
              <a:t>komprehensif, lebih sabar, bisa megayomi </a:t>
            </a:r>
            <a:endParaRPr lang="id-ID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19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63272" cy="1143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id-ID" sz="3500" dirty="0">
                <a:latin typeface="Dutch801 XBd BT" pitchFamily="18" charset="0"/>
              </a:rPr>
              <a:t>Peran </a:t>
            </a:r>
            <a:r>
              <a:rPr lang="id-ID" sz="3500" dirty="0" smtClean="0">
                <a:latin typeface="Dutch801 XBd BT" pitchFamily="18" charset="0"/>
              </a:rPr>
              <a:t>strategis pemuda dalam </a:t>
            </a:r>
            <a:br>
              <a:rPr lang="id-ID" sz="3500" dirty="0" smtClean="0">
                <a:latin typeface="Dutch801 XBd BT" pitchFamily="18" charset="0"/>
              </a:rPr>
            </a:br>
            <a:r>
              <a:rPr lang="id-ID" sz="3500" dirty="0" smtClean="0">
                <a:latin typeface="Dutch801 XBd BT" pitchFamily="18" charset="0"/>
              </a:rPr>
              <a:t>Sejarah Bangsa Indonesia </a:t>
            </a:r>
            <a:endParaRPr lang="id-ID" sz="3500" dirty="0">
              <a:latin typeface="Dutch801 XBd BT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7504" y="1340768"/>
            <a:ext cx="8712968" cy="28803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/>
            <a:r>
              <a:rPr lang="id-ID" sz="3700" dirty="0" smtClean="0">
                <a:solidFill>
                  <a:srgbClr val="0000CC"/>
                </a:solidFill>
                <a:latin typeface="Berlin Sans FB" pitchFamily="34" charset="0"/>
              </a:rPr>
              <a:t>Pergerakan Nasional &amp; Gerakan Kebangsaan </a:t>
            </a:r>
          </a:p>
          <a:p>
            <a:pPr marL="538163" lvl="1" algn="just"/>
            <a:r>
              <a:rPr lang="id-ID" sz="3000" dirty="0" smtClean="0">
                <a:latin typeface="Berlin Sans FB" pitchFamily="34" charset="0"/>
              </a:rPr>
              <a:t>Pergerakan nasional yang bertujuan untuk mencapai kemerdekaan diawali dengan dibentuknya organisasi pemuda BOEDI OETOMO pada tanggal 20 Mei 1908 oleh 9 pelajar yang diantaranya memiliki </a:t>
            </a:r>
            <a:r>
              <a:rPr lang="id-ID" sz="3000" dirty="0" smtClean="0">
                <a:solidFill>
                  <a:srgbClr val="0000CC"/>
                </a:solidFill>
                <a:latin typeface="Berlin Sans FB" pitchFamily="34" charset="0"/>
              </a:rPr>
              <a:t>latar belakang kebatinan </a:t>
            </a:r>
            <a:r>
              <a:rPr lang="id-ID" sz="3000" dirty="0" smtClean="0">
                <a:latin typeface="Berlin Sans FB" pitchFamily="34" charset="0"/>
              </a:rPr>
              <a:t>yang kuat, yaitu: R. Soetomo, Mohammad Soelaiman, Gondo Soewarno, Goenawan Mangoenkoeseomo, Angka Prodjosoedirdjo, M. Soewarno, Moehammad Saleh, Soeradji Tirtonegoro dan RM Goembrek.</a:t>
            </a:r>
          </a:p>
        </p:txBody>
      </p:sp>
      <p:pic>
        <p:nvPicPr>
          <p:cNvPr id="5" name="Picture 2" descr="https://cdns.klimg.com/merdeka.com/i/w/news/2016/05/20/709332/670x335/2-pendiri-boedi-oetomo-asal-banyumas-yang-terlupak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077071"/>
            <a:ext cx="5040560" cy="2520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51520" y="4077072"/>
            <a:ext cx="3744416" cy="2664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lvl="1" indent="-284163"/>
            <a:r>
              <a:rPr lang="id-ID" sz="2300" dirty="0" smtClean="0">
                <a:latin typeface="Berlin Sans FB" pitchFamily="34" charset="0"/>
              </a:rPr>
              <a:t>Setelah Boedi Oetomo berjalan, lalu menyerahkan kepada generasi lebih tua untuk memimpin. </a:t>
            </a:r>
          </a:p>
          <a:p>
            <a:pPr marL="363538" lvl="1"/>
            <a:r>
              <a:rPr lang="id-ID" sz="2300" dirty="0" smtClean="0">
                <a:latin typeface="Berlin Sans FB" pitchFamily="34" charset="0"/>
              </a:rPr>
              <a:t>Diperingati sebagai Hari Kebangkitan Nasional</a:t>
            </a:r>
          </a:p>
        </p:txBody>
      </p:sp>
    </p:spTree>
    <p:extLst>
      <p:ext uri="{BB962C8B-B14F-4D97-AF65-F5344CB8AC3E}">
        <p14:creationId xmlns:p14="http://schemas.microsoft.com/office/powerpoint/2010/main" val="114721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5976" y="404664"/>
            <a:ext cx="4680520" cy="6264695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id-ID" dirty="0">
                <a:solidFill>
                  <a:srgbClr val="0000CC"/>
                </a:solidFill>
                <a:latin typeface="Berlin Sans FB" pitchFamily="34" charset="0"/>
              </a:rPr>
              <a:t>Sumpah </a:t>
            </a:r>
            <a:r>
              <a:rPr lang="id-ID" dirty="0" smtClean="0">
                <a:solidFill>
                  <a:srgbClr val="0000CC"/>
                </a:solidFill>
                <a:latin typeface="Berlin Sans FB" pitchFamily="34" charset="0"/>
              </a:rPr>
              <a:t>Pemuda 1928 </a:t>
            </a:r>
            <a:r>
              <a:rPr lang="id-ID" sz="3000" dirty="0" smtClean="0">
                <a:latin typeface="Berlin Sans FB" pitchFamily="34" charset="0"/>
              </a:rPr>
              <a:t>adalah </a:t>
            </a:r>
            <a:r>
              <a:rPr lang="id-ID" sz="3000" dirty="0">
                <a:latin typeface="Berlin Sans FB" pitchFamily="34" charset="0"/>
              </a:rPr>
              <a:t>satu tonggak utama dalam </a:t>
            </a:r>
            <a:r>
              <a:rPr lang="id-ID" sz="3000" u="sng" dirty="0" smtClean="0">
                <a:latin typeface="Berlin Sans FB" pitchFamily="34" charset="0"/>
              </a:rPr>
              <a:t>sejarah pergerakan kemerdekaan indonesia</a:t>
            </a:r>
            <a:r>
              <a:rPr lang="id-ID" sz="3000" dirty="0" smtClean="0">
                <a:latin typeface="Berlin Sans FB" pitchFamily="34" charset="0"/>
              </a:rPr>
              <a:t>. </a:t>
            </a:r>
            <a:r>
              <a:rPr lang="id-ID" sz="3000" dirty="0">
                <a:latin typeface="Berlin Sans FB" pitchFamily="34" charset="0"/>
              </a:rPr>
              <a:t>Ikrar ini dianggap sebagai kristalisasi semangat untuk menegaskan cita-cita berdirinya </a:t>
            </a:r>
            <a:r>
              <a:rPr lang="id-ID" sz="3000" dirty="0" smtClean="0">
                <a:latin typeface="Berlin Sans FB" pitchFamily="34" charset="0"/>
              </a:rPr>
              <a:t>negara Indonesia.</a:t>
            </a:r>
          </a:p>
          <a:p>
            <a:pPr>
              <a:spcBef>
                <a:spcPts val="1200"/>
              </a:spcBef>
            </a:pPr>
            <a:r>
              <a:rPr lang="id-ID" sz="3000" dirty="0" smtClean="0">
                <a:latin typeface="Berlin Sans FB" pitchFamily="34" charset="0"/>
              </a:rPr>
              <a:t>Banyak tokoh2 pemuda kebatinan (penghayat) yang menjadi motor organisasi kepemudaan dan gerakan kemerdekaan.</a:t>
            </a:r>
            <a:endParaRPr lang="id-ID" sz="3000" dirty="0">
              <a:latin typeface="Berlin Sans FB" pitchFamily="34" charset="0"/>
            </a:endParaRPr>
          </a:p>
        </p:txBody>
      </p:sp>
      <p:pic>
        <p:nvPicPr>
          <p:cNvPr id="8194" name="Picture 2" descr="Naskah Sumpah Pemuda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23" y="404664"/>
            <a:ext cx="4229100" cy="609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170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32656"/>
            <a:ext cx="8445624" cy="6264696"/>
          </a:xfrm>
        </p:spPr>
        <p:txBody>
          <a:bodyPr>
            <a:normAutofit fontScale="85000" lnSpcReduction="20000"/>
          </a:bodyPr>
          <a:lstStyle/>
          <a:p>
            <a:r>
              <a:rPr lang="id-ID" dirty="0" smtClean="0">
                <a:solidFill>
                  <a:srgbClr val="0000CC"/>
                </a:solidFill>
                <a:latin typeface="Berlin Sans FB" pitchFamily="34" charset="0"/>
              </a:rPr>
              <a:t>Masa Pendudukan Jepang</a:t>
            </a:r>
          </a:p>
          <a:p>
            <a:pPr lvl="1"/>
            <a:r>
              <a:rPr lang="id-ID" dirty="0" smtClean="0">
                <a:latin typeface="Berlin Sans FB" pitchFamily="34" charset="0"/>
              </a:rPr>
              <a:t>Para pemuda masuk dalam kesatuan militer </a:t>
            </a:r>
            <a:r>
              <a:rPr lang="id-ID" dirty="0">
                <a:latin typeface="Berlin Sans FB" pitchFamily="34" charset="0"/>
              </a:rPr>
              <a:t>dan berbagai barisan semimiliter </a:t>
            </a:r>
            <a:r>
              <a:rPr lang="id-ID" dirty="0" smtClean="0">
                <a:latin typeface="Berlin Sans FB" pitchFamily="34" charset="0"/>
              </a:rPr>
              <a:t>yang menjadi </a:t>
            </a:r>
            <a:r>
              <a:rPr lang="id-ID" u="sng" dirty="0" smtClean="0">
                <a:latin typeface="Berlin Sans FB" pitchFamily="34" charset="0"/>
              </a:rPr>
              <a:t>cikal bakal kekuatan awal TNI dan POLR</a:t>
            </a:r>
            <a:r>
              <a:rPr lang="id-ID" dirty="0" smtClean="0">
                <a:latin typeface="Berlin Sans FB" pitchFamily="34" charset="0"/>
              </a:rPr>
              <a:t>I, yaitu: Heiho, PETA, Barisan Pemuda (Seinendan), Barisan Pembantu Polisi (Keibodan), Barisan Pelopor (Syuisintai), Perhimpunan Kebaktian Jawa (Jawa Hokokai), dan Himpunan Wanita (Fujinkai)</a:t>
            </a:r>
          </a:p>
          <a:p>
            <a:r>
              <a:rPr lang="id-ID" dirty="0" smtClean="0">
                <a:solidFill>
                  <a:srgbClr val="0000CC"/>
                </a:solidFill>
                <a:latin typeface="Berlin Sans FB" pitchFamily="34" charset="0"/>
              </a:rPr>
              <a:t>Masa </a:t>
            </a:r>
            <a:r>
              <a:rPr lang="id-ID" dirty="0">
                <a:solidFill>
                  <a:srgbClr val="0000CC"/>
                </a:solidFill>
                <a:latin typeface="Berlin Sans FB" pitchFamily="34" charset="0"/>
              </a:rPr>
              <a:t>persiapan </a:t>
            </a:r>
            <a:r>
              <a:rPr lang="id-ID" dirty="0" smtClean="0">
                <a:solidFill>
                  <a:srgbClr val="0000CC"/>
                </a:solidFill>
                <a:latin typeface="Berlin Sans FB" pitchFamily="34" charset="0"/>
              </a:rPr>
              <a:t>kemerdekaan</a:t>
            </a:r>
          </a:p>
          <a:p>
            <a:pPr lvl="1"/>
            <a:r>
              <a:rPr lang="id-ID" dirty="0" smtClean="0">
                <a:latin typeface="Berlin Sans FB" pitchFamily="34" charset="0"/>
              </a:rPr>
              <a:t>Banyak anggota BPUPKI dan PPKI yang dipimpin oleh KRT. Dr. Radjiman Wedyodiningrat </a:t>
            </a:r>
            <a:r>
              <a:rPr lang="id-ID" u="sng" dirty="0">
                <a:latin typeface="Berlin Sans FB" pitchFamily="34" charset="0"/>
              </a:rPr>
              <a:t>berlatarbelakang </a:t>
            </a:r>
            <a:r>
              <a:rPr lang="id-ID" u="sng" dirty="0" smtClean="0">
                <a:latin typeface="Berlin Sans FB" pitchFamily="34" charset="0"/>
              </a:rPr>
              <a:t>kebatinan (penghayat)</a:t>
            </a:r>
            <a:r>
              <a:rPr lang="id-ID" dirty="0" smtClean="0">
                <a:latin typeface="Berlin Sans FB" pitchFamily="34" charset="0"/>
              </a:rPr>
              <a:t> </a:t>
            </a:r>
            <a:r>
              <a:rPr lang="id-ID" dirty="0">
                <a:latin typeface="Berlin Sans FB" pitchFamily="34" charset="0"/>
              </a:rPr>
              <a:t>.</a:t>
            </a:r>
            <a:endParaRPr lang="id-ID" dirty="0" smtClean="0">
              <a:latin typeface="Berlin Sans FB" pitchFamily="34" charset="0"/>
            </a:endParaRPr>
          </a:p>
          <a:p>
            <a:pPr lvl="1"/>
            <a:r>
              <a:rPr lang="id-ID" dirty="0" smtClean="0">
                <a:latin typeface="Berlin Sans FB" pitchFamily="34" charset="0"/>
              </a:rPr>
              <a:t>Dari 79 orang anggota BPUPKI dan PPKI, </a:t>
            </a:r>
            <a:r>
              <a:rPr lang="id-ID" b="1" dirty="0" smtClean="0">
                <a:latin typeface="Berlin Sans FB" pitchFamily="34" charset="0"/>
              </a:rPr>
              <a:t>29% berusia dibawah 40 tahun</a:t>
            </a:r>
            <a:r>
              <a:rPr lang="id-ID" dirty="0" smtClean="0">
                <a:latin typeface="Berlin Sans FB" pitchFamily="34" charset="0"/>
              </a:rPr>
              <a:t>, atau 73% berusia </a:t>
            </a:r>
            <a:r>
              <a:rPr lang="id-ID" u="sng" dirty="0" smtClean="0">
                <a:latin typeface="Berlin Sans FB" pitchFamily="34" charset="0"/>
              </a:rPr>
              <a:t>kurang dari 50 tahun</a:t>
            </a:r>
            <a:r>
              <a:rPr lang="id-ID" dirty="0" smtClean="0">
                <a:latin typeface="Berlin Sans FB" pitchFamily="34" charset="0"/>
              </a:rPr>
              <a:t>, hanya 27% berusia lebih dari 50 tahun </a:t>
            </a:r>
          </a:p>
          <a:p>
            <a:pPr lvl="1"/>
            <a:r>
              <a:rPr lang="id-ID" dirty="0" smtClean="0">
                <a:latin typeface="Berlin Sans FB" pitchFamily="34" charset="0"/>
              </a:rPr>
              <a:t>Tercapai konsensus nasional Pancasila sebagai Dasar Negara, dan </a:t>
            </a:r>
            <a:r>
              <a:rPr lang="id-ID" dirty="0">
                <a:latin typeface="Berlin Sans FB" pitchFamily="34" charset="0"/>
              </a:rPr>
              <a:t>UUD 1945 sebagai Konstitusi </a:t>
            </a:r>
            <a:r>
              <a:rPr lang="id-ID" dirty="0" smtClean="0">
                <a:latin typeface="Berlin Sans FB" pitchFamily="34" charset="0"/>
              </a:rPr>
              <a:t>Negara</a:t>
            </a:r>
            <a:r>
              <a:rPr lang="id-ID" dirty="0" smtClean="0">
                <a:latin typeface="Berlin Sans FB" pitchFamily="34" charset="0"/>
              </a:rPr>
              <a:t>, </a:t>
            </a:r>
            <a:r>
              <a:rPr lang="id-ID" dirty="0" smtClean="0">
                <a:latin typeface="Berlin Sans FB" pitchFamily="34" charset="0"/>
              </a:rPr>
              <a:t>dimana tercantum pasal 29 yang menjadikan dasar perlindungan terhadap eksistensi kepercayaan terhadap Tuhan YME.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0166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20000"/>
          </a:bodyPr>
          <a:lstStyle/>
          <a:p>
            <a:r>
              <a:rPr lang="id-ID" dirty="0">
                <a:solidFill>
                  <a:srgbClr val="0000CC"/>
                </a:solidFill>
                <a:latin typeface="Berlin Sans FB" pitchFamily="34" charset="0"/>
              </a:rPr>
              <a:t>Masa revolusi mempertahankan kemerdekaan</a:t>
            </a:r>
          </a:p>
          <a:p>
            <a:pPr lvl="1"/>
            <a:r>
              <a:rPr lang="id-ID" dirty="0">
                <a:latin typeface="Berlin Sans FB" pitchFamily="34" charset="0"/>
              </a:rPr>
              <a:t>Peran pemuda </a:t>
            </a:r>
            <a:r>
              <a:rPr lang="id-ID" dirty="0" smtClean="0">
                <a:latin typeface="Berlin Sans FB" pitchFamily="34" charset="0"/>
              </a:rPr>
              <a:t>(termasuk pemuda penghayat) sangat </a:t>
            </a:r>
            <a:r>
              <a:rPr lang="id-ID" dirty="0">
                <a:latin typeface="Berlin Sans FB" pitchFamily="34" charset="0"/>
              </a:rPr>
              <a:t>signifikan dalam mempertahankan kemerdekaan atas agresi Belanda melalui jalur politik, maupun dengan melakukan perang gerilya.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id-ID" dirty="0" smtClean="0">
                <a:solidFill>
                  <a:srgbClr val="0000CC"/>
                </a:solidFill>
                <a:latin typeface="Berlin Sans FB" pitchFamily="34" charset="0"/>
              </a:rPr>
              <a:t>Kontribusi pemuda dalam perubahan Orde Lama menjadi Orde Baru, dan dari Orde Baru</a:t>
            </a:r>
            <a:r>
              <a:rPr lang="id-ID" dirty="0">
                <a:solidFill>
                  <a:srgbClr val="0000CC"/>
                </a:solidFill>
                <a:latin typeface="Berlin Sans FB" pitchFamily="34" charset="0"/>
              </a:rPr>
              <a:t> </a:t>
            </a:r>
            <a:r>
              <a:rPr lang="id-ID" dirty="0" smtClean="0">
                <a:solidFill>
                  <a:srgbClr val="0000CC"/>
                </a:solidFill>
                <a:latin typeface="Berlin Sans FB" pitchFamily="34" charset="0"/>
              </a:rPr>
              <a:t>ke Reformasi</a:t>
            </a:r>
          </a:p>
          <a:p>
            <a:pPr lvl="1"/>
            <a:r>
              <a:rPr lang="id-ID" dirty="0" smtClean="0">
                <a:latin typeface="Berlin Sans FB" pitchFamily="34" charset="0"/>
              </a:rPr>
              <a:t>Punya peran penting mengantar ke gerbang perubahan</a:t>
            </a:r>
          </a:p>
          <a:p>
            <a:pPr lvl="1"/>
            <a:r>
              <a:rPr lang="id-ID" dirty="0" smtClean="0">
                <a:latin typeface="Berlin Sans FB" pitchFamily="34" charset="0"/>
              </a:rPr>
              <a:t>Setelah mengantarkan, menyerahkan kepemimpinan selanjutnya kepada generasi di atasnya. </a:t>
            </a:r>
          </a:p>
          <a:p>
            <a:pPr>
              <a:spcBef>
                <a:spcPts val="1200"/>
              </a:spcBef>
            </a:pPr>
            <a:r>
              <a:rPr lang="id-ID" dirty="0" smtClean="0">
                <a:solidFill>
                  <a:srgbClr val="0000CC"/>
                </a:solidFill>
                <a:latin typeface="Berlin Sans FB" pitchFamily="34" charset="0"/>
              </a:rPr>
              <a:t>Peran pemuda penghayat sangat penting sebagai pewaris dan penerus nilai-nilai luhur ajaran, budaya dan tradisi leluhur</a:t>
            </a:r>
          </a:p>
          <a:p>
            <a:pPr lvl="1"/>
            <a:endParaRPr lang="id-ID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08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3600" dirty="0" smtClean="0">
                <a:latin typeface="Dutch801 XBd BT" pitchFamily="18" charset="0"/>
              </a:rPr>
              <a:t>Keterikatan Pemuda Penghayat terhadap Tradisi</a:t>
            </a:r>
            <a:endParaRPr lang="id-ID" sz="3600" dirty="0">
              <a:latin typeface="Dutch801 XBd BT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491880" y="2780928"/>
            <a:ext cx="2088232" cy="165618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Ajaran dan Tradisi</a:t>
            </a:r>
          </a:p>
          <a:p>
            <a:pPr algn="ctr"/>
            <a:r>
              <a:rPr lang="id-ID" b="1" dirty="0" smtClean="0"/>
              <a:t>Leluhur</a:t>
            </a:r>
            <a:endParaRPr lang="id-ID" b="1" dirty="0"/>
          </a:p>
        </p:txBody>
      </p:sp>
      <p:sp>
        <p:nvSpPr>
          <p:cNvPr id="5" name="Rounded Rectangle 4"/>
          <p:cNvSpPr/>
          <p:nvPr/>
        </p:nvSpPr>
        <p:spPr>
          <a:xfrm>
            <a:off x="755576" y="1628800"/>
            <a:ext cx="2088232" cy="108012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Pemuda Penghayat di Perkotaan</a:t>
            </a:r>
            <a:endParaRPr lang="id-ID" b="1" dirty="0"/>
          </a:p>
        </p:txBody>
      </p:sp>
      <p:sp>
        <p:nvSpPr>
          <p:cNvPr id="6" name="Rounded Rectangle 5"/>
          <p:cNvSpPr/>
          <p:nvPr/>
        </p:nvSpPr>
        <p:spPr>
          <a:xfrm>
            <a:off x="5868144" y="1628800"/>
            <a:ext cx="2088232" cy="108012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Pemuda Penghayat di Pedesaan</a:t>
            </a:r>
            <a:endParaRPr lang="id-ID" b="1" dirty="0"/>
          </a:p>
        </p:txBody>
      </p:sp>
      <p:cxnSp>
        <p:nvCxnSpPr>
          <p:cNvPr id="8" name="Straight Arrow Connector 7"/>
          <p:cNvCxnSpPr>
            <a:endCxn id="4" idx="1"/>
          </p:cNvCxnSpPr>
          <p:nvPr/>
        </p:nvCxnSpPr>
        <p:spPr>
          <a:xfrm>
            <a:off x="2843808" y="2636912"/>
            <a:ext cx="953886" cy="38655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3491880" y="5157192"/>
            <a:ext cx="2088232" cy="1080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Pemuda Penghayat di Komuitas Adat</a:t>
            </a:r>
            <a:endParaRPr lang="id-ID" b="1" dirty="0"/>
          </a:p>
        </p:txBody>
      </p:sp>
      <p:cxnSp>
        <p:nvCxnSpPr>
          <p:cNvPr id="10" name="Straight Arrow Connector 9"/>
          <p:cNvCxnSpPr>
            <a:stCxn id="9" idx="0"/>
            <a:endCxn id="4" idx="4"/>
          </p:cNvCxnSpPr>
          <p:nvPr/>
        </p:nvCxnSpPr>
        <p:spPr>
          <a:xfrm flipV="1">
            <a:off x="4535996" y="4437112"/>
            <a:ext cx="0" cy="72008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4" idx="7"/>
          </p:cNvCxnSpPr>
          <p:nvPr/>
        </p:nvCxnSpPr>
        <p:spPr>
          <a:xfrm flipH="1">
            <a:off x="5274298" y="2564904"/>
            <a:ext cx="665854" cy="45856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119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>
                <a:latin typeface="Dutch801 XBd BT" pitchFamily="18" charset="0"/>
              </a:rPr>
              <a:t>Tantangan dan Peluang Pemuda Penghayat Sebagai Pelestari Tradisi</a:t>
            </a:r>
            <a:endParaRPr lang="id-ID" sz="3200" dirty="0">
              <a:latin typeface="Dutch801 XBd B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0012"/>
            <a:ext cx="8435280" cy="458934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id-ID" sz="2400" dirty="0" smtClean="0">
                <a:latin typeface="Berlin Sans FB" pitchFamily="34" charset="0"/>
              </a:rPr>
              <a:t>Menurunnya idealisme, jiwa patriotisme dan nasionalisme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id-ID" sz="2400" dirty="0" smtClean="0">
                <a:latin typeface="Berlin Sans FB" pitchFamily="34" charset="0"/>
              </a:rPr>
              <a:t>Budaya modern yang berpotensi menggusur tradisi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id-ID" sz="2400" dirty="0" smtClean="0">
                <a:latin typeface="Berlin Sans FB" pitchFamily="34" charset="0"/>
              </a:rPr>
              <a:t>Perubahan budaya yang lebih berorientasi materi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id-ID" sz="2400" dirty="0" smtClean="0">
                <a:latin typeface="Berlin Sans FB" pitchFamily="34" charset="0"/>
              </a:rPr>
              <a:t>Kebutuhan ekonomi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id-ID" sz="2400" dirty="0" smtClean="0">
                <a:latin typeface="Berlin Sans FB" pitchFamily="34" charset="0"/>
              </a:rPr>
              <a:t>Ingin segala instan, kurang tekun/sabar dan kemalasan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id-ID" sz="2400" dirty="0" smtClean="0">
                <a:latin typeface="Berlin Sans FB" pitchFamily="34" charset="0"/>
              </a:rPr>
              <a:t>Kurang daya juang untuk meningkatkan diri 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id-ID" sz="2400" dirty="0" smtClean="0">
                <a:latin typeface="Berlin Sans FB" pitchFamily="34" charset="0"/>
              </a:rPr>
              <a:t>Kurang kesadaran &amp; pemahaman terhadap tanggung jawabnya sebagai pewaris/penerus nilai-nilai luhur  ajaran, budaya dan tradisi  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id-ID" sz="2400" dirty="0" smtClean="0">
                <a:latin typeface="Berlin Sans FB" pitchFamily="34" charset="0"/>
              </a:rPr>
              <a:t>Kurang percaya diri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id-ID" sz="2400" dirty="0" smtClean="0">
              <a:latin typeface="Berlin Sans FB" pitchFamily="34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id-ID" sz="2400" dirty="0" smtClean="0">
              <a:latin typeface="Berlin Sans FB" pitchFamily="34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id-ID" sz="2400" dirty="0" smtClean="0">
              <a:latin typeface="Berlin Sans FB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9256" y="1484784"/>
            <a:ext cx="199054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utch801 XBd BT" pitchFamily="18" charset="0"/>
              </a:rPr>
              <a:t>Tantangan</a:t>
            </a:r>
            <a:endParaRPr 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Dutch801 XBd B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671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5219</TotalTime>
  <Words>771</Words>
  <Application>Microsoft Office PowerPoint</Application>
  <PresentationFormat>On-screen Show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Peran Strategis Pemuda</vt:lpstr>
      <vt:lpstr>Peran strategis pemuda dalam  Sejarah Bangsa Indonesia </vt:lpstr>
      <vt:lpstr>PowerPoint Presentation</vt:lpstr>
      <vt:lpstr>PowerPoint Presentation</vt:lpstr>
      <vt:lpstr>PowerPoint Presentation</vt:lpstr>
      <vt:lpstr>Keterikatan Pemuda Penghayat terhadap Tradisi</vt:lpstr>
      <vt:lpstr>Tantangan dan Peluang Pemuda Penghayat Sebagai Pelestari Tradisi</vt:lpstr>
      <vt:lpstr>PowerPoint Presentation</vt:lpstr>
      <vt:lpstr>PowerPoint Presentation</vt:lpstr>
      <vt:lpstr>Langkah Pemberdayaan Pemuda Penghayat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strategis  majelis luhur Kepercayaan terhadap Tuhan  YANG MAHA ESA IndonesiA MEMBANGUN KEHIDUPAN AGAMA YANG DAMAI DI INDONESIA</dc:title>
  <dc:creator>Engkus</dc:creator>
  <cp:lastModifiedBy>Engkus</cp:lastModifiedBy>
  <cp:revision>134</cp:revision>
  <dcterms:created xsi:type="dcterms:W3CDTF">2015-01-22T21:21:28Z</dcterms:created>
  <dcterms:modified xsi:type="dcterms:W3CDTF">2020-06-14T10:45:43Z</dcterms:modified>
</cp:coreProperties>
</file>