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2" r:id="rId14"/>
    <p:sldId id="268" r:id="rId15"/>
    <p:sldId id="267" r:id="rId16"/>
    <p:sldId id="266" r:id="rId17"/>
    <p:sldId id="271" r:id="rId18"/>
    <p:sldId id="279" r:id="rId19"/>
    <p:sldId id="273" r:id="rId20"/>
    <p:sldId id="278" r:id="rId21"/>
    <p:sldId id="274" r:id="rId22"/>
    <p:sldId id="275" r:id="rId23"/>
    <p:sldId id="277" r:id="rId24"/>
    <p:sldId id="280" r:id="rId25"/>
    <p:sldId id="281" r:id="rId26"/>
    <p:sldId id="284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8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23702-440A-42F9-BEAF-394215382FAD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000E-3829-474C-B7C9-C700EBD3D64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3000E-3829-474C-B7C9-C700EBD3D64B}" type="slidenum">
              <a:rPr lang="id-ID" smtClean="0"/>
              <a:t>23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1C0734-F6EC-442D-AB53-316ADE10469E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23DE31-76EB-44EA-A7B8-F92F5D4115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PERAN ORGANISASI KEPERCAYAAN </a:t>
            </a:r>
            <a:br>
              <a:rPr lang="id-ID" dirty="0" smtClean="0"/>
            </a:br>
            <a:r>
              <a:rPr lang="en-US" dirty="0" smtClean="0"/>
              <a:t>D</a:t>
            </a:r>
            <a:r>
              <a:rPr lang="id-ID" dirty="0" smtClean="0"/>
              <a:t>I ERA </a:t>
            </a:r>
            <a:r>
              <a:rPr lang="en-US" dirty="0" smtClean="0"/>
              <a:t>GLOBALISASI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15108"/>
          </a:xfrm>
        </p:spPr>
        <p:txBody>
          <a:bodyPr>
            <a:normAutofit/>
          </a:bodyPr>
          <a:lstStyle/>
          <a:p>
            <a:r>
              <a:rPr lang="id-ID" sz="1400" i="1" dirty="0" smtClean="0"/>
              <a:t>Disampaikan dalam Acara Sarasehan Nasional Penghayat Kepercayaan thd Tuhan Yang Maha Esa, Hotel Grand Pasundan Bandung, 23 Oktober 2019 </a:t>
            </a:r>
          </a:p>
          <a:p>
            <a:endParaRPr lang="id-ID" i="1" dirty="0" smtClean="0"/>
          </a:p>
          <a:p>
            <a:r>
              <a:rPr lang="id-ID" i="1" dirty="0" smtClean="0"/>
              <a:t>Oleh:</a:t>
            </a:r>
            <a:endParaRPr lang="id-ID" i="1" dirty="0" smtClean="0"/>
          </a:p>
          <a:p>
            <a:r>
              <a:rPr lang="id-ID" b="1" i="1" u="sng" dirty="0" smtClean="0"/>
              <a:t>WAWAN GUNAWAN</a:t>
            </a:r>
          </a:p>
          <a:p>
            <a:r>
              <a:rPr lang="id-ID" sz="2000" i="1" dirty="0" smtClean="0"/>
              <a:t>Pusat Studi &amp; Pengembangan Perdamaian [PuSPPa]</a:t>
            </a:r>
          </a:p>
          <a:p>
            <a:r>
              <a:rPr lang="id-ID" sz="2000" i="1" dirty="0" smtClean="0"/>
              <a:t>Nawangwulan/ JAKATARUB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latin typeface="Adobe Garamond Pro Bold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kom 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59" r="6559"/>
          <a:stretch>
            <a:fillRect/>
          </a:stretch>
        </p:blipFill>
        <p:spPr/>
      </p:pic>
      <p:pic>
        <p:nvPicPr>
          <p:cNvPr id="1026" name="Picture 2" descr="D:\kom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D:\kom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8174"/>
            <a:ext cx="2590800" cy="250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latin typeface="Adobe Garamond Pro Bold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pesawa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739" r="9739"/>
          <a:stretch>
            <a:fillRect/>
          </a:stretch>
        </p:blipFill>
        <p:spPr/>
      </p:pic>
      <p:pic>
        <p:nvPicPr>
          <p:cNvPr id="2050" name="Picture 2" descr="D:\argogede_eksteri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2743200" cy="2362200"/>
          </a:xfrm>
          <a:prstGeom prst="rect">
            <a:avLst/>
          </a:prstGeom>
          <a:noFill/>
        </p:spPr>
      </p:pic>
      <p:pic>
        <p:nvPicPr>
          <p:cNvPr id="2051" name="Picture 3" descr="D:\kapal la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990598"/>
            <a:ext cx="2667001" cy="171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REVOLUSI DI BIDANG:</a:t>
            </a:r>
          </a:p>
          <a:p>
            <a:r>
              <a:rPr lang="en-US" dirty="0" smtClean="0"/>
              <a:t>INFORMASI</a:t>
            </a:r>
          </a:p>
          <a:p>
            <a:r>
              <a:rPr lang="en-US" dirty="0" smtClean="0"/>
              <a:t>KOMUNIKASI</a:t>
            </a:r>
          </a:p>
          <a:p>
            <a:r>
              <a:rPr lang="en-US" dirty="0" smtClean="0"/>
              <a:t>TRANSPORTASI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GEJALA-GEJALA 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Persebaran Penduduk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500174"/>
            <a:ext cx="5786478" cy="4790131"/>
          </a:xfrm>
        </p:spPr>
      </p:pic>
    </p:spTree>
    <p:extLst>
      <p:ext uri="{BB962C8B-B14F-4D97-AF65-F5344CB8AC3E}">
        <p14:creationId xmlns="" xmlns:p14="http://schemas.microsoft.com/office/powerpoint/2010/main" val="11675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46618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dobe Garamond Pro Bold" pitchFamily="18" charset="0"/>
              </a:rPr>
              <a:t>GEJALA-GEJALA </a:t>
            </a:r>
            <a:r>
              <a:rPr lang="en-US" sz="2400" dirty="0" smtClean="0">
                <a:latin typeface="Adobe Garamond Pro Bold" pitchFamily="18" charset="0"/>
              </a:rPr>
              <a:t>GLOBALISASI</a:t>
            </a:r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“DUNIA TIDAK SELUAS DAUN KELOR?” SUDAH TIDAK BERLAKU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DUNIA KINI SEMAKIN SEMPIT, SEPERTI KERTAS YANG DILIPAT YANG UJUNG-UJUNGNYA DENGAN SANGAT MUDAH DIPERTEMUKAN</a:t>
            </a:r>
            <a:endParaRPr lang="en-US" sz="1600" dirty="0"/>
          </a:p>
        </p:txBody>
      </p:sp>
      <p:pic>
        <p:nvPicPr>
          <p:cNvPr id="6" name="Picture Placeholder 5" descr="kertas lipa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DAMPAK POSITIF: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id-ID" dirty="0" smtClean="0"/>
              <a:t>/</a:t>
            </a:r>
            <a:r>
              <a:rPr lang="en-US" dirty="0" err="1" smtClean="0"/>
              <a:t>ilmu</a:t>
            </a:r>
            <a:r>
              <a:rPr lang="en-US" dirty="0" smtClean="0"/>
              <a:t>  </a:t>
            </a:r>
            <a:r>
              <a:rPr lang="en-US" dirty="0" err="1" smtClean="0"/>
              <a:t>pengetahuan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bepergian</a:t>
            </a:r>
            <a:r>
              <a:rPr lang="en-US" dirty="0" smtClean="0"/>
              <a:t> (</a:t>
            </a:r>
            <a:r>
              <a:rPr lang="en-US" dirty="0" err="1" smtClean="0"/>
              <a:t>mobilitas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)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-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endParaRPr lang="en-US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kosmopolitan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toleran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DAMPAK 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DAMPAK NEGATIF: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tersaring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, </a:t>
            </a:r>
            <a:r>
              <a:rPr lang="en-US" dirty="0" err="1" smtClean="0"/>
              <a:t>karna</a:t>
            </a:r>
            <a:r>
              <a:rPr lang="en-US" dirty="0" smtClean="0"/>
              <a:t> </a:t>
            </a:r>
            <a:r>
              <a:rPr lang="en-US" dirty="0" err="1" smtClean="0"/>
              <a:t>prilaku</a:t>
            </a:r>
            <a:r>
              <a:rPr lang="en-US" dirty="0" smtClean="0"/>
              <a:t> </a:t>
            </a:r>
            <a:r>
              <a:rPr lang="en-US" dirty="0" err="1" smtClean="0"/>
              <a:t>konsumtif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meniru</a:t>
            </a:r>
            <a:r>
              <a:rPr lang="en-US" dirty="0" smtClean="0"/>
              <a:t> </a:t>
            </a:r>
            <a:r>
              <a:rPr lang="id-ID" dirty="0" smtClean="0"/>
              <a:t>dan m</a:t>
            </a:r>
            <a:r>
              <a:rPr lang="en-US" dirty="0" err="1" smtClean="0"/>
              <a:t>udah</a:t>
            </a:r>
            <a:r>
              <a:rPr lang="en-US" dirty="0" smtClean="0"/>
              <a:t> </a:t>
            </a:r>
            <a:r>
              <a:rPr lang="en-US" dirty="0" err="1" smtClean="0"/>
              <a:t>terpengaruh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id-ID" dirty="0" smtClean="0"/>
              <a:t>kadang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DAMPAK 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dirty="0" smtClean="0"/>
              <a:t>Membuat manusia menuju satu identitas baru, sebagai warga dunia. Menghilangkan batas-batas kultural</a:t>
            </a:r>
            <a:r>
              <a:rPr lang="id-ID" dirty="0" smtClean="0"/>
              <a:t>. Seharusnya hal tersebut membawa dunia kepada tatanan yang toleran dan terbuka. Tetapi faktanya malah terjadi dua hal: konflik dan pemaksaan identitas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 smtClean="0">
                <a:latin typeface="Adobe Garamond Pro Bold" pitchFamily="18" charset="0"/>
              </a:rPr>
              <a:t>PARADOKS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smtClean="0">
                <a:latin typeface="Adobe Garamond Pro Bold" pitchFamily="18" charset="0"/>
              </a:rPr>
              <a:t>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b="1" dirty="0" smtClean="0">
                <a:latin typeface="Adobe Garamond Pro Bold"/>
              </a:rPr>
              <a:t>RELASI NEGATIF</a:t>
            </a:r>
            <a:endParaRPr lang="id-ID" b="1" dirty="0">
              <a:latin typeface="Adobe Garamond Pro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14554"/>
            <a:ext cx="7772400" cy="2643206"/>
          </a:xfrm>
        </p:spPr>
        <p:txBody>
          <a:bodyPr/>
          <a:lstStyle/>
          <a:p>
            <a:r>
              <a:rPr lang="id-ID" dirty="0" smtClean="0"/>
              <a:t>KETIDAKTAHUAN </a:t>
            </a:r>
          </a:p>
          <a:p>
            <a:r>
              <a:rPr lang="id-ID" dirty="0" smtClean="0"/>
              <a:t>STIGMA</a:t>
            </a:r>
          </a:p>
          <a:p>
            <a:r>
              <a:rPr lang="id-ID" dirty="0" smtClean="0"/>
              <a:t>STEREOTYPE/PRASANGKA</a:t>
            </a:r>
          </a:p>
          <a:p>
            <a:r>
              <a:rPr lang="id-ID" dirty="0" smtClean="0"/>
              <a:t>KEBENCIAN</a:t>
            </a:r>
          </a:p>
          <a:p>
            <a:r>
              <a:rPr lang="id-ID" dirty="0" smtClean="0"/>
              <a:t>DISKRIMINASI &amp; KEKERASAN</a:t>
            </a: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/>
          <a:lstStyle/>
          <a:p>
            <a:pPr>
              <a:buFontTx/>
              <a:buChar char="-"/>
            </a:pPr>
            <a:r>
              <a:rPr lang="id-ID" dirty="0" smtClean="0"/>
              <a:t>Menjaga Identitas Kebudayaan, di mana kebudayaan berfungsi sebagai karakter bangsa, sosial kapital, dan Model Integrasi Nilai </a:t>
            </a:r>
          </a:p>
          <a:p>
            <a:pPr>
              <a:buFontTx/>
              <a:buChar char="-"/>
            </a:pPr>
            <a:r>
              <a:rPr lang="id-ID" dirty="0" smtClean="0"/>
              <a:t>Mengembangkan Sikap Multikulturalisme</a:t>
            </a:r>
          </a:p>
          <a:p>
            <a:pPr>
              <a:buFontTx/>
              <a:buChar char="-"/>
            </a:pPr>
            <a:r>
              <a:rPr lang="id-ID" dirty="0" smtClean="0"/>
              <a:t>Mengembangkan </a:t>
            </a:r>
            <a:r>
              <a:rPr lang="id-ID" dirty="0" smtClean="0"/>
              <a:t>Spiritualitas </a:t>
            </a:r>
            <a:r>
              <a:rPr lang="id-ID" dirty="0" smtClean="0"/>
              <a:t>dalam Keragaman</a:t>
            </a:r>
          </a:p>
          <a:p>
            <a:pPr>
              <a:buFontTx/>
              <a:buChar char="-"/>
            </a:pPr>
            <a:r>
              <a:rPr lang="id-ID" dirty="0" smtClean="0"/>
              <a:t>Mengembangkan </a:t>
            </a:r>
            <a:r>
              <a:rPr lang="id-ID" dirty="0" smtClean="0"/>
              <a:t>Sikap Keagamaan yang </a:t>
            </a:r>
            <a:r>
              <a:rPr lang="id-ID" dirty="0" smtClean="0"/>
              <a:t>Terbuka</a:t>
            </a:r>
          </a:p>
          <a:p>
            <a:pPr>
              <a:buFontTx/>
              <a:buChar char="-"/>
            </a:pPr>
            <a:r>
              <a:rPr lang="id-ID" dirty="0" smtClean="0"/>
              <a:t>Membangun </a:t>
            </a:r>
            <a:r>
              <a:rPr lang="id-ID" dirty="0" smtClean="0"/>
              <a:t>Dialog</a:t>
            </a:r>
          </a:p>
          <a:p>
            <a:pPr>
              <a:buFontTx/>
              <a:buChar char="-"/>
            </a:pPr>
            <a:endParaRPr lang="id-ID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sz="4000" dirty="0" smtClean="0">
                <a:latin typeface="Adobe Garamond Pro Bold" pitchFamily="18" charset="0"/>
              </a:rPr>
              <a:t>PERAN STRATEGIS </a:t>
            </a:r>
            <a:br>
              <a:rPr lang="id-ID" sz="4000" dirty="0" smtClean="0">
                <a:latin typeface="Adobe Garamond Pro Bold" pitchFamily="18" charset="0"/>
              </a:rPr>
            </a:br>
            <a:r>
              <a:rPr lang="id-ID" sz="4000" dirty="0" smtClean="0">
                <a:latin typeface="Adobe Garamond Pro Bold" pitchFamily="18" charset="0"/>
              </a:rPr>
              <a:t>PENGHAYAT KEPERCAYAAN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GLOBALISASI?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McLuchan</a:t>
            </a:r>
            <a:r>
              <a:rPr lang="en-US" sz="1400" dirty="0" smtClean="0"/>
              <a:t>, </a:t>
            </a:r>
            <a:r>
              <a:rPr lang="en-US" sz="1400" dirty="0" err="1" smtClean="0"/>
              <a:t>globalisasi</a:t>
            </a:r>
            <a:r>
              <a:rPr lang="en-US" sz="1400" dirty="0" smtClean="0"/>
              <a:t> </a:t>
            </a:r>
            <a:r>
              <a:rPr lang="en-US" sz="1400" dirty="0" err="1" smtClean="0"/>
              <a:t>membuat</a:t>
            </a:r>
            <a:r>
              <a:rPr lang="en-US" sz="1400" dirty="0" smtClean="0"/>
              <a:t> </a:t>
            </a:r>
            <a:r>
              <a:rPr lang="en-US" sz="1400" dirty="0" err="1" smtClean="0"/>
              <a:t>dunia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“</a:t>
            </a:r>
            <a:r>
              <a:rPr lang="en-US" sz="1400" b="1" i="1" dirty="0" smtClean="0"/>
              <a:t>the global village</a:t>
            </a:r>
            <a:r>
              <a:rPr lang="en-US" sz="1400" dirty="0" smtClean="0"/>
              <a:t>”, </a:t>
            </a:r>
            <a:r>
              <a:rPr lang="en-US" sz="1400" dirty="0" err="1" smtClean="0"/>
              <a:t>semacam</a:t>
            </a:r>
            <a:r>
              <a:rPr lang="en-US" sz="1400" dirty="0" smtClean="0"/>
              <a:t> </a:t>
            </a:r>
            <a:r>
              <a:rPr lang="en-US" sz="1400" dirty="0" err="1" smtClean="0"/>
              <a:t>kampung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bernama</a:t>
            </a:r>
            <a:r>
              <a:rPr lang="en-US" sz="1400" dirty="0" smtClean="0"/>
              <a:t> </a:t>
            </a:r>
            <a:r>
              <a:rPr lang="en-US" sz="1400" dirty="0" err="1" smtClean="0"/>
              <a:t>dunia</a:t>
            </a:r>
            <a:r>
              <a:rPr lang="en-US" sz="1400" dirty="0" smtClean="0"/>
              <a:t>. </a:t>
            </a:r>
            <a:r>
              <a:rPr lang="en-US" sz="1400" dirty="0" err="1" smtClean="0"/>
              <a:t>Besar</a:t>
            </a:r>
            <a:r>
              <a:rPr lang="en-US" sz="1400" dirty="0" smtClean="0"/>
              <a:t>, </a:t>
            </a:r>
            <a:r>
              <a:rPr lang="en-US" sz="1400" dirty="0" err="1" smtClean="0"/>
              <a:t>berjarak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membutuhkan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terhubung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sama</a:t>
            </a:r>
            <a:r>
              <a:rPr lang="en-US" sz="1400" dirty="0" smtClean="0"/>
              <a:t> lain, </a:t>
            </a:r>
            <a:r>
              <a:rPr lang="en-US" sz="1400" dirty="0" err="1" smtClean="0"/>
              <a:t>tetapi</a:t>
            </a:r>
            <a:r>
              <a:rPr lang="en-US" sz="1400" dirty="0" smtClean="0"/>
              <a:t> </a:t>
            </a:r>
            <a:r>
              <a:rPr lang="en-US" sz="1400" dirty="0" err="1" smtClean="0"/>
              <a:t>persoalan-persoalan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berhasil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diatasi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pic>
        <p:nvPicPr>
          <p:cNvPr id="9" name="Picture Placeholder 8" descr="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749" b="87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id-ID" dirty="0" smtClean="0"/>
              <a:t>K</a:t>
            </a:r>
            <a:r>
              <a:rPr lang="id-ID" dirty="0" smtClean="0"/>
              <a:t>ebudayaan sebagai karakter bangsa</a:t>
            </a:r>
          </a:p>
          <a:p>
            <a:pPr algn="ctr">
              <a:buFontTx/>
              <a:buChar char="-"/>
            </a:pPr>
            <a:r>
              <a:rPr lang="id-ID" dirty="0" smtClean="0"/>
              <a:t>Kebudayaan sebagai </a:t>
            </a:r>
            <a:r>
              <a:rPr lang="id-ID" dirty="0" smtClean="0"/>
              <a:t>sosial kapital</a:t>
            </a:r>
          </a:p>
          <a:p>
            <a:pPr algn="ctr">
              <a:buFontTx/>
              <a:buChar char="-"/>
            </a:pPr>
            <a:r>
              <a:rPr lang="id-ID" dirty="0" smtClean="0"/>
              <a:t>Kebudayaan sebagai </a:t>
            </a:r>
            <a:r>
              <a:rPr lang="id-ID" dirty="0" smtClean="0"/>
              <a:t>Model Integrasi Nilai </a:t>
            </a:r>
          </a:p>
          <a:p>
            <a:pPr>
              <a:buNone/>
            </a:pPr>
            <a:endParaRPr lang="id-ID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 smtClean="0">
                <a:latin typeface="Adobe Garamond Pro Bold" pitchFamily="18" charset="0"/>
              </a:rPr>
              <a:t>MENJAGA IDENTITAS KEBUDAYAAN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d-ID" sz="3600" dirty="0" smtClean="0">
                <a:latin typeface="Adobe Garamond Pro Bold"/>
              </a:rPr>
              <a:t>MENGEMBANGKAN SIKAP MULTIKULTURALISME</a:t>
            </a:r>
            <a:endParaRPr lang="id-ID" sz="3600" dirty="0">
              <a:latin typeface="Adobe Garamond Pro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id-ID" dirty="0" smtClean="0"/>
              <a:t>artinya produk manusia dalam </a:t>
            </a:r>
            <a:r>
              <a:rPr lang="en-US" dirty="0" err="1" smtClean="0"/>
              <a:t>memaksimalkan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id-ID" dirty="0" smtClean="0"/>
              <a:t>.</a:t>
            </a:r>
          </a:p>
          <a:p>
            <a:pPr lvl="0"/>
            <a:endParaRPr lang="id-ID" dirty="0" smtClean="0"/>
          </a:p>
          <a:p>
            <a:pPr lvl="0"/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manusialah</a:t>
            </a:r>
            <a:r>
              <a:rPr lang="en-US" dirty="0" smtClean="0"/>
              <a:t> yang </a:t>
            </a:r>
            <a:r>
              <a:rPr lang="en-US" dirty="0" err="1" smtClean="0"/>
              <a:t>dianugerahi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id-ID" dirty="0" smtClean="0"/>
              <a:t>. </a:t>
            </a:r>
          </a:p>
          <a:p>
            <a:pPr lvl="0"/>
            <a:endParaRPr lang="id-ID" dirty="0" smtClean="0"/>
          </a:p>
          <a:p>
            <a:pPr lvl="0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akalnya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id-ID" dirty="0" smtClean="0"/>
              <a:t>, secara rasional dan spiritual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 </a:t>
            </a:r>
          </a:p>
          <a:p>
            <a:pPr lvl="0"/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kreatifitas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berwujud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, rasa,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karsa</a:t>
            </a:r>
            <a:r>
              <a:rPr lang="en-US" dirty="0" smtClean="0"/>
              <a:t>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 </a:t>
            </a:r>
          </a:p>
          <a:p>
            <a:pPr lvl="0"/>
            <a:r>
              <a:rPr lang="en-US" dirty="0" err="1" smtClean="0"/>
              <a:t>Cipta,rasa,dan</a:t>
            </a:r>
            <a:r>
              <a:rPr lang="en-US" dirty="0" smtClean="0"/>
              <a:t> </a:t>
            </a:r>
            <a:r>
              <a:rPr lang="en-US" dirty="0" err="1" smtClean="0"/>
              <a:t>karsa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yang </a:t>
            </a:r>
            <a:r>
              <a:rPr lang="en-US" dirty="0" err="1" smtClean="0"/>
              <a:t>melingkupinya</a:t>
            </a:r>
            <a:r>
              <a:rPr lang="id-ID" dirty="0" smtClean="0"/>
              <a:t>. </a:t>
            </a:r>
            <a:r>
              <a:rPr lang="en-US" dirty="0" err="1" smtClean="0"/>
              <a:t>Itulah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multikulturalisme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 </a:t>
            </a:r>
          </a:p>
          <a:p>
            <a:pPr lvl="0"/>
            <a:r>
              <a:rPr lang="id-ID" dirty="0" smtClean="0"/>
              <a:t>Dengan demikian setiap kebudayaan itu memiliki kearifannya sendiri-sendiri.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 smtClean="0"/>
              <a:t>PENGEMBANGAN SPIRITUALITAS DALAM KERAGAMAN AGAMA &amp; BUDAYA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8229600" cy="3786214"/>
          </a:xfrm>
        </p:spPr>
        <p:txBody>
          <a:bodyPr>
            <a:normAutofit fontScale="92500"/>
          </a:bodyPr>
          <a:lstStyle/>
          <a:p>
            <a:pPr algn="just"/>
            <a:r>
              <a:rPr lang="id-ID" b="1" dirty="0" smtClean="0"/>
              <a:t>Ngaji Diri, Ngaji Rasa </a:t>
            </a:r>
            <a:r>
              <a:rPr lang="id-ID" b="1" dirty="0" smtClean="0">
                <a:sym typeface="Wingdings" pitchFamily="2" charset="2"/>
              </a:rPr>
              <a:t> Etika Vartikal &amp; Horizontal</a:t>
            </a:r>
            <a:endParaRPr lang="id-ID" b="1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id-ID" dirty="0" smtClean="0"/>
              <a:t>- </a:t>
            </a:r>
            <a:r>
              <a:rPr lang="id-ID" sz="2200" dirty="0" smtClean="0"/>
              <a:t>M</a:t>
            </a:r>
            <a:r>
              <a:rPr lang="id-ID" sz="2200" dirty="0" smtClean="0"/>
              <a:t>enumbuhkan sikap empatik </a:t>
            </a:r>
            <a:r>
              <a:rPr lang="id-ID" sz="2200" dirty="0" smtClean="0"/>
              <a:t>terhadap sesama, membangun relasi kemanusiaan yang </a:t>
            </a:r>
            <a:r>
              <a:rPr lang="id-ID" sz="2200" dirty="0" smtClean="0"/>
              <a:t>positif</a:t>
            </a:r>
            <a:endParaRPr lang="id-ID" sz="2200" dirty="0" smtClean="0"/>
          </a:p>
          <a:p>
            <a:pPr algn="just">
              <a:buNone/>
            </a:pPr>
            <a:r>
              <a:rPr lang="id-ID" sz="2200" dirty="0" smtClean="0"/>
              <a:t>	- Memahami </a:t>
            </a:r>
            <a:r>
              <a:rPr lang="id-ID" sz="2200" dirty="0" smtClean="0"/>
              <a:t>dan menerima bahwa </a:t>
            </a:r>
            <a:r>
              <a:rPr lang="id-ID" sz="2200" dirty="0" smtClean="0">
                <a:solidFill>
                  <a:srgbClr val="FF0000"/>
                </a:solidFill>
              </a:rPr>
              <a:t>keragaman sebagai anugerah dari </a:t>
            </a:r>
            <a:r>
              <a:rPr lang="id-ID" sz="2200" dirty="0" smtClean="0">
                <a:solidFill>
                  <a:srgbClr val="FF0000"/>
                </a:solidFill>
              </a:rPr>
              <a:t>Tuhan</a:t>
            </a:r>
          </a:p>
          <a:p>
            <a:pPr algn="just">
              <a:buNone/>
            </a:pPr>
            <a:r>
              <a:rPr lang="id-ID" sz="2200" dirty="0" smtClean="0">
                <a:solidFill>
                  <a:srgbClr val="FF0000"/>
                </a:solidFill>
              </a:rPr>
              <a:t>	</a:t>
            </a:r>
            <a:r>
              <a:rPr lang="id-ID" sz="2200" dirty="0" smtClean="0">
                <a:solidFill>
                  <a:srgbClr val="FF0000"/>
                </a:solidFill>
              </a:rPr>
              <a:t>- </a:t>
            </a:r>
            <a:r>
              <a:rPr lang="id-ID" sz="2200" dirty="0" smtClean="0"/>
              <a:t>Menyadari </a:t>
            </a:r>
            <a:r>
              <a:rPr lang="id-ID" sz="2200" dirty="0" smtClean="0"/>
              <a:t>bahwa manusia adalah </a:t>
            </a:r>
            <a:r>
              <a:rPr lang="id-ID" sz="2200" dirty="0" smtClean="0">
                <a:solidFill>
                  <a:srgbClr val="FF0000"/>
                </a:solidFill>
              </a:rPr>
              <a:t>makhluk sosial</a:t>
            </a:r>
            <a:r>
              <a:rPr lang="id-ID" sz="2200" dirty="0" smtClean="0"/>
              <a:t>, yang tidak mungkin hidup tanpa adanya orang </a:t>
            </a:r>
            <a:r>
              <a:rPr lang="id-ID" sz="2200" dirty="0" smtClean="0"/>
              <a:t>lain</a:t>
            </a:r>
          </a:p>
          <a:p>
            <a:pPr algn="just">
              <a:buNone/>
            </a:pPr>
            <a:r>
              <a:rPr lang="id-ID" sz="2200" dirty="0" smtClean="0"/>
              <a:t>	</a:t>
            </a:r>
            <a:r>
              <a:rPr lang="id-ID" sz="2200" dirty="0" smtClean="0"/>
              <a:t>- </a:t>
            </a:r>
            <a:r>
              <a:rPr lang="id-ID" sz="2200" dirty="0" smtClean="0"/>
              <a:t>Apresiatif : Mampu </a:t>
            </a:r>
            <a:r>
              <a:rPr lang="id-ID" sz="2200" dirty="0" smtClean="0"/>
              <a:t>menemukan Inspirasi dari Orang </a:t>
            </a:r>
            <a:r>
              <a:rPr lang="id-ID" sz="2200" dirty="0" smtClean="0"/>
              <a:t>Lain</a:t>
            </a:r>
          </a:p>
          <a:p>
            <a:pPr algn="just">
              <a:buNone/>
            </a:pPr>
            <a:r>
              <a:rPr lang="id-ID" sz="2200" dirty="0" smtClean="0"/>
              <a:t>	</a:t>
            </a:r>
            <a:r>
              <a:rPr lang="id-ID" sz="2200" dirty="0" smtClean="0"/>
              <a:t>- </a:t>
            </a:r>
            <a:r>
              <a:rPr lang="id-ID" sz="2200" dirty="0" smtClean="0"/>
              <a:t>Kebesaran </a:t>
            </a:r>
            <a:r>
              <a:rPr lang="id-ID" sz="2200" dirty="0" smtClean="0"/>
              <a:t>Hati menerima Orang </a:t>
            </a:r>
            <a:r>
              <a:rPr lang="id-ID" sz="2200" dirty="0" smtClean="0"/>
              <a:t>Lain</a:t>
            </a:r>
          </a:p>
          <a:p>
            <a:pPr algn="just"/>
            <a:r>
              <a:rPr lang="id-ID" b="1" dirty="0" smtClean="0"/>
              <a:t>Manusia sebagai Bagian dari Semesta</a:t>
            </a:r>
            <a:endParaRPr lang="id-ID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d-ID" sz="3200" b="1" dirty="0" smtClean="0">
                <a:latin typeface="Adobe Garamond Pro Bold"/>
              </a:rPr>
              <a:t>STRATEGI MEMBANGUN </a:t>
            </a:r>
            <a:r>
              <a:rPr lang="id-ID" sz="3200" b="1" dirty="0" smtClean="0">
                <a:latin typeface="Adobe Garamond Pro Bold"/>
              </a:rPr>
              <a:t>DIALOG: MENUJU INKLUSI SOSIAL</a:t>
            </a:r>
            <a:endParaRPr lang="id-ID" sz="3200" b="1" dirty="0">
              <a:latin typeface="Adobe Garamond Pro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428868"/>
            <a:ext cx="8258204" cy="2928958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Membangun Kerjasama/ Jejaring antar organisasi kepercayaan dengan lembaga2 yang konses di bidang kesetaraan HAM </a:t>
            </a:r>
          </a:p>
          <a:p>
            <a:r>
              <a:rPr lang="id-ID" dirty="0" smtClean="0"/>
              <a:t>Dialog </a:t>
            </a:r>
            <a:r>
              <a:rPr lang="id-ID" dirty="0" smtClean="0"/>
              <a:t>antar agama/ antar budaya, dimulai dari dialog antar </a:t>
            </a:r>
            <a:r>
              <a:rPr lang="id-ID" dirty="0" smtClean="0"/>
              <a:t>sahabat</a:t>
            </a:r>
            <a:endParaRPr lang="id-ID" dirty="0" smtClean="0"/>
          </a:p>
          <a:p>
            <a:r>
              <a:rPr lang="id-ID" dirty="0" smtClean="0"/>
              <a:t>Persahabatan dimulai dengan perjumpaan-perjumpaan</a:t>
            </a: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ANJANGSANA</a:t>
            </a:r>
            <a:endParaRPr lang="id-ID" dirty="0"/>
          </a:p>
        </p:txBody>
      </p:sp>
      <p:pic>
        <p:nvPicPr>
          <p:cNvPr id="5" name="Content Placeholder 4" descr="IMG-20171126-WA00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071678"/>
            <a:ext cx="3292079" cy="4389438"/>
          </a:xfrm>
        </p:spPr>
      </p:pic>
      <p:pic>
        <p:nvPicPr>
          <p:cNvPr id="6" name="Content Placeholder 5" descr="IMG-20171126-WA00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2071678"/>
            <a:ext cx="4332826" cy="324962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" y="0"/>
            <a:ext cx="91422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" y="0"/>
            <a:ext cx="91422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TERIMAKASIH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8926" y="2285992"/>
            <a:ext cx="3233746" cy="323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GEJALA-GEJALA GLOBALISASI</a:t>
            </a:r>
            <a:endParaRPr lang="en-US" sz="4000" dirty="0">
              <a:latin typeface="Adobe Garamond Pro Bold" pitchFamily="18" charset="0"/>
            </a:endParaRPr>
          </a:p>
        </p:txBody>
      </p:sp>
      <p:pic>
        <p:nvPicPr>
          <p:cNvPr id="4" name="Content Placeholder 3" descr="sepakbol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6534" y="1935163"/>
            <a:ext cx="585093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pakbol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857364"/>
            <a:ext cx="6134704" cy="461566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GEJALA-GEJALA 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pakbola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882480"/>
            <a:ext cx="5895996" cy="4416306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GEJALA-GEJALA 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pakbola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7343" y="1964514"/>
            <a:ext cx="6107930" cy="420768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GEJALA-GEJALA 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pakbola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2942" y="1949453"/>
            <a:ext cx="6345658" cy="422274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GEJALA-GEJALA 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pakbola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362200"/>
            <a:ext cx="5858571" cy="340753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GEJALA-GEJALA 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pakbola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1" y="1842655"/>
            <a:ext cx="5334000" cy="432718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dobe Garamond Pro Bold" pitchFamily="18" charset="0"/>
              </a:rPr>
              <a:t>GEJALA-GEJALA GLOBALISASI</a:t>
            </a:r>
            <a:endParaRPr lang="en-US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305</Words>
  <Application>Microsoft Office PowerPoint</Application>
  <PresentationFormat>On-screen Show (4:3)</PresentationFormat>
  <Paragraphs>79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PERAN ORGANISASI KEPERCAYAAN  DI ERA GLOBALISASI</vt:lpstr>
      <vt:lpstr>GLOBALISASI?</vt:lpstr>
      <vt:lpstr>GEJALA-GEJALA GLOBALISASI</vt:lpstr>
      <vt:lpstr>GEJALA-GEJALA GLOBALISASI</vt:lpstr>
      <vt:lpstr>GEJALA-GEJALA GLOBALISASI</vt:lpstr>
      <vt:lpstr>GEJALA-GEJALA GLOBALISASI</vt:lpstr>
      <vt:lpstr>GEJALA-GEJALA GLOBALISASI</vt:lpstr>
      <vt:lpstr>GEJALA-GEJALA GLOBALISASI</vt:lpstr>
      <vt:lpstr>GEJALA-GEJALA GLOBALISASI</vt:lpstr>
      <vt:lpstr>Slide 10</vt:lpstr>
      <vt:lpstr>Slide 11</vt:lpstr>
      <vt:lpstr>GEJALA-GEJALA GLOBALISASI</vt:lpstr>
      <vt:lpstr>Persebaran Penduduk</vt:lpstr>
      <vt:lpstr>GEJALA-GEJALA GLOBALISASI</vt:lpstr>
      <vt:lpstr>DAMPAK GLOBALISASI</vt:lpstr>
      <vt:lpstr>DAMPAK GLOBALISASI</vt:lpstr>
      <vt:lpstr>PARADOKS GLOBALISASI</vt:lpstr>
      <vt:lpstr>RELASI NEGATIF</vt:lpstr>
      <vt:lpstr>PERAN STRATEGIS  PENGHAYAT KEPERCAYAAN</vt:lpstr>
      <vt:lpstr>MENJAGA IDENTITAS KEBUDAYAAN</vt:lpstr>
      <vt:lpstr>MENGEMBANGKAN SIKAP MULTIKULTURALISME</vt:lpstr>
      <vt:lpstr>PENGEMBANGAN SPIRITUALITAS DALAM KERAGAMAN AGAMA &amp; BUDAYA</vt:lpstr>
      <vt:lpstr>STRATEGI MEMBANGUN DIALOG: MENUJU INKLUSI SOSIAL</vt:lpstr>
      <vt:lpstr>Slide 24</vt:lpstr>
      <vt:lpstr>Slide 25</vt:lpstr>
      <vt:lpstr>ANJANGSANA</vt:lpstr>
      <vt:lpstr>Slide 27</vt:lpstr>
      <vt:lpstr>Slide 28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PELUANG DAN TANTANGAN PESANTREN DALAM MENGHADAPI GLOBALISASI</dc:title>
  <dc:creator>1</dc:creator>
  <cp:lastModifiedBy>Microsoft</cp:lastModifiedBy>
  <cp:revision>23</cp:revision>
  <dcterms:created xsi:type="dcterms:W3CDTF">2013-12-21T04:05:50Z</dcterms:created>
  <dcterms:modified xsi:type="dcterms:W3CDTF">2019-10-22T22:48:55Z</dcterms:modified>
</cp:coreProperties>
</file>