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2" r:id="rId4"/>
    <p:sldId id="267" r:id="rId5"/>
    <p:sldId id="269" r:id="rId6"/>
    <p:sldId id="270" r:id="rId7"/>
    <p:sldId id="271" r:id="rId8"/>
    <p:sldId id="272" r:id="rId9"/>
    <p:sldId id="258" r:id="rId10"/>
    <p:sldId id="263" r:id="rId11"/>
    <p:sldId id="261" r:id="rId12"/>
    <p:sldId id="264" r:id="rId13"/>
    <p:sldId id="265" r:id="rId14"/>
    <p:sldId id="273" r:id="rId15"/>
    <p:sldId id="274" r:id="rId16"/>
    <p:sldId id="275" r:id="rId17"/>
    <p:sldId id="276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81" d="100"/>
          <a:sy n="81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1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2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8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9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9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1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9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9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F1314-A980-4876-8A1E-37ACAAD5A73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15F8F-389C-47EA-83FC-E68BF79F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9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0.xml"/><Relationship Id="rId7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385" y="3969328"/>
            <a:ext cx="2470067" cy="736270"/>
          </a:xfrm>
          <a:prstGeom prst="rect">
            <a:avLst/>
          </a:prstGeom>
          <a:ln>
            <a:solidFill>
              <a:srgbClr val="DEEDD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OLEH :</a:t>
            </a:r>
          </a:p>
          <a:p>
            <a:pPr algn="ctr"/>
            <a:r>
              <a:rPr lang="en-US" dirty="0" smtClean="0"/>
              <a:t>ABD. LATIF BUSTAMI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56261" y="3960422"/>
            <a:ext cx="4939983" cy="902525"/>
          </a:xfrm>
        </p:spPr>
        <p:txBody>
          <a:bodyPr>
            <a:normAutofit fontScale="32500" lnSpcReduction="20000"/>
          </a:bodyPr>
          <a:lstStyle/>
          <a:p>
            <a:r>
              <a:rPr lang="en-US" sz="3500" dirty="0" smtClean="0">
                <a:latin typeface="Arial Rounded MT Bold" panose="020F0704030504030204" pitchFamily="34" charset="0"/>
              </a:rPr>
              <a:t>ABDUL  LATIF </a:t>
            </a:r>
            <a:r>
              <a:rPr lang="en-US" sz="3500" dirty="0" smtClean="0">
                <a:latin typeface="Arial Rounded MT Bold" panose="020F0704030504030204" pitchFamily="34" charset="0"/>
              </a:rPr>
              <a:t>BUSTAMI</a:t>
            </a:r>
          </a:p>
          <a:p>
            <a:r>
              <a:rPr lang="en-US" dirty="0" err="1">
                <a:latin typeface="Arial Rounded MT Bold" panose="020F0704030504030204" pitchFamily="34" charset="0"/>
              </a:rPr>
              <a:t>Juknis</a:t>
            </a:r>
            <a:r>
              <a:rPr lang="en-US" dirty="0">
                <a:latin typeface="Arial Rounded MT Bold" panose="020F0704030504030204" pitchFamily="34" charset="0"/>
              </a:rPr>
              <a:t> FKBM,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Workshop </a:t>
            </a:r>
            <a:r>
              <a:rPr lang="en-US" dirty="0" err="1" smtClean="0">
                <a:latin typeface="Arial Rounded MT Bold" panose="020F0704030504030204" pitchFamily="34" charset="0"/>
              </a:rPr>
              <a:t>Pembekalan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Calon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Penerima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Bantuan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Pemerintah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Jakarta </a:t>
            </a:r>
            <a:r>
              <a:rPr lang="en-US" dirty="0" smtClean="0">
                <a:latin typeface="Arial Rounded MT Bold" panose="020F0704030504030204" pitchFamily="34" charset="0"/>
              </a:rPr>
              <a:t>30 April 2018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815" y="1035747"/>
            <a:ext cx="10515600" cy="5866409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Fasilitasi</a:t>
            </a:r>
            <a:r>
              <a:rPr lang="en-US" b="1" dirty="0" smtClean="0"/>
              <a:t> </a:t>
            </a:r>
            <a:r>
              <a:rPr lang="en-US" b="1" dirty="0" err="1" smtClean="0"/>
              <a:t>Komunitas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di </a:t>
            </a:r>
            <a:r>
              <a:rPr lang="en-US" b="1" dirty="0" err="1" smtClean="0"/>
              <a:t>Masyarakat</a:t>
            </a:r>
            <a:r>
              <a:rPr lang="en-US" b="1" dirty="0" smtClean="0"/>
              <a:t> (FKBM)</a:t>
            </a:r>
          </a:p>
          <a:p>
            <a:r>
              <a:rPr lang="en-US" b="1" dirty="0" err="1" smtClean="0"/>
              <a:t>Komunitas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endParaRPr lang="en-US" b="1" dirty="0" smtClean="0"/>
          </a:p>
          <a:p>
            <a:r>
              <a:rPr lang="en-US" b="1" dirty="0" err="1" smtClean="0"/>
              <a:t>Tradisi</a:t>
            </a:r>
            <a:r>
              <a:rPr lang="en-US" b="1" dirty="0" smtClean="0"/>
              <a:t> </a:t>
            </a:r>
            <a:r>
              <a:rPr lang="en-US" b="1" dirty="0" err="1" smtClean="0"/>
              <a:t>Lisan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Manuskrip</a:t>
            </a:r>
            <a:endParaRPr lang="en-US" b="1" dirty="0" smtClean="0"/>
          </a:p>
          <a:p>
            <a:r>
              <a:rPr lang="en-US" b="1" dirty="0" err="1" smtClean="0"/>
              <a:t>Adat</a:t>
            </a:r>
            <a:r>
              <a:rPr lang="en-US" b="1" dirty="0" smtClean="0"/>
              <a:t> </a:t>
            </a:r>
            <a:r>
              <a:rPr lang="en-US" b="1" dirty="0" err="1" smtClean="0"/>
              <a:t>Istiadat</a:t>
            </a:r>
            <a:endParaRPr lang="en-US" b="1" dirty="0" smtClean="0"/>
          </a:p>
          <a:p>
            <a:r>
              <a:rPr lang="en-US" b="1" dirty="0" err="1" smtClean="0"/>
              <a:t>Ritus</a:t>
            </a:r>
            <a:endParaRPr lang="en-US" b="1" dirty="0" smtClean="0"/>
          </a:p>
          <a:p>
            <a:r>
              <a:rPr lang="en-US" b="1" dirty="0" err="1" smtClean="0"/>
              <a:t>Pengetahuan</a:t>
            </a:r>
            <a:r>
              <a:rPr lang="en-US" b="1" dirty="0" smtClean="0"/>
              <a:t> </a:t>
            </a:r>
            <a:r>
              <a:rPr lang="en-US" b="1" dirty="0" err="1" smtClean="0"/>
              <a:t>Tradisional</a:t>
            </a:r>
            <a:endParaRPr lang="en-US" b="1" dirty="0" smtClean="0"/>
          </a:p>
          <a:p>
            <a:r>
              <a:rPr lang="en-US" b="1" dirty="0" err="1" smtClean="0"/>
              <a:t>Teknologi</a:t>
            </a:r>
            <a:r>
              <a:rPr lang="en-US" b="1" dirty="0" smtClean="0"/>
              <a:t> </a:t>
            </a:r>
            <a:r>
              <a:rPr lang="en-US" b="1" dirty="0" err="1" smtClean="0"/>
              <a:t>Tradisional</a:t>
            </a:r>
            <a:endParaRPr lang="en-US" b="1" dirty="0" smtClean="0"/>
          </a:p>
          <a:p>
            <a:r>
              <a:rPr lang="en-US" b="1" dirty="0" err="1" smtClean="0"/>
              <a:t>Permainan</a:t>
            </a:r>
            <a:r>
              <a:rPr lang="en-US" b="1" dirty="0" smtClean="0"/>
              <a:t> Rakyat</a:t>
            </a:r>
          </a:p>
          <a:p>
            <a:r>
              <a:rPr lang="en-US" b="1" dirty="0" err="1" smtClean="0"/>
              <a:t>Olahraga</a:t>
            </a:r>
            <a:r>
              <a:rPr lang="en-US" b="1" dirty="0" smtClean="0"/>
              <a:t> </a:t>
            </a:r>
            <a:r>
              <a:rPr lang="en-US" b="1" dirty="0" err="1" smtClean="0"/>
              <a:t>Tradisional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Seni</a:t>
            </a:r>
            <a:endParaRPr lang="en-US" b="1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10688782" y="6044539"/>
            <a:ext cx="1393372" cy="5713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BAB II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3815" y="133222"/>
            <a:ext cx="10515600" cy="9025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ial Rounded MT Bold" panose="020F0704030504030204" pitchFamily="34" charset="0"/>
              </a:rPr>
              <a:t>Pengertian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68" y="709510"/>
            <a:ext cx="10515600" cy="1325563"/>
          </a:xfrm>
        </p:spPr>
        <p:txBody>
          <a:bodyPr/>
          <a:lstStyle/>
          <a:p>
            <a:r>
              <a:rPr lang="en-US" b="1" dirty="0" err="1" smtClean="0">
                <a:latin typeface="Arial Black" panose="020B0A04020102020204" pitchFamily="34" charset="0"/>
              </a:rPr>
              <a:t>Sasaran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68" y="2213203"/>
            <a:ext cx="10515600" cy="4351338"/>
          </a:xfrm>
        </p:spPr>
        <p:txBody>
          <a:bodyPr/>
          <a:lstStyle/>
          <a:p>
            <a:r>
              <a:rPr lang="en-US" sz="3600" b="1" dirty="0" err="1" smtClean="0"/>
              <a:t>Keraton</a:t>
            </a:r>
            <a:endParaRPr lang="en-US" sz="3600" b="1" dirty="0" smtClean="0"/>
          </a:p>
          <a:p>
            <a:r>
              <a:rPr lang="en-US" sz="3600" b="1" dirty="0" err="1" smtClean="0"/>
              <a:t>Komunitas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Adat</a:t>
            </a:r>
            <a:endParaRPr lang="en-US" sz="3600" b="1" dirty="0" smtClean="0"/>
          </a:p>
          <a:p>
            <a:r>
              <a:rPr lang="en-US" sz="3600" b="1" dirty="0" err="1" smtClean="0"/>
              <a:t>Sanggar</a:t>
            </a:r>
            <a:r>
              <a:rPr lang="en-US" sz="3600" b="1" dirty="0" smtClean="0"/>
              <a:t> </a:t>
            </a:r>
            <a:r>
              <a:rPr lang="en-US" sz="3600" b="1" dirty="0" err="1"/>
              <a:t>S</a:t>
            </a:r>
            <a:r>
              <a:rPr lang="en-US" sz="3600" b="1" dirty="0" err="1" smtClean="0"/>
              <a:t>eni</a:t>
            </a:r>
            <a:endParaRPr lang="en-US" sz="3600" b="1" dirty="0" smtClean="0"/>
          </a:p>
          <a:p>
            <a:r>
              <a:rPr lang="en-US" sz="3600" b="1" dirty="0" err="1" smtClean="0"/>
              <a:t>Organisasi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Penghayat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Kepercayaan</a:t>
            </a:r>
            <a:endParaRPr lang="en-US" sz="3600" b="1" dirty="0"/>
          </a:p>
          <a:p>
            <a:r>
              <a:rPr lang="en-US" sz="3600" b="1" dirty="0" err="1" smtClean="0"/>
              <a:t>Komunitas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Tradisi</a:t>
            </a:r>
            <a:endParaRPr lang="en-US" sz="3600" b="1" dirty="0" smtClean="0"/>
          </a:p>
          <a:p>
            <a:endParaRPr lang="en-US" dirty="0"/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8221" y="6065956"/>
            <a:ext cx="1505843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2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190" y="47631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Arial Black" panose="020B0A04020102020204" pitchFamily="34" charset="0"/>
              </a:rPr>
              <a:t>Kriteria</a:t>
            </a:r>
            <a:r>
              <a:rPr lang="en-US" sz="4000" b="1" dirty="0" smtClean="0">
                <a:latin typeface="Arial Black" panose="020B0A04020102020204" pitchFamily="34" charset="0"/>
              </a:rPr>
              <a:t> </a:t>
            </a:r>
            <a:r>
              <a:rPr lang="en-US" sz="4000" b="1" dirty="0" err="1">
                <a:latin typeface="Arial Black" panose="020B0A04020102020204" pitchFamily="34" charset="0"/>
              </a:rPr>
              <a:t>P</a:t>
            </a:r>
            <a:r>
              <a:rPr lang="en-US" sz="4000" b="1" dirty="0" err="1" smtClean="0">
                <a:latin typeface="Arial Black" panose="020B0A04020102020204" pitchFamily="34" charset="0"/>
              </a:rPr>
              <a:t>enerimaan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190" y="180187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Strategis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Potensial</a:t>
            </a:r>
            <a:endParaRPr lang="en-US" sz="3200" b="1" dirty="0" smtClean="0"/>
          </a:p>
          <a:p>
            <a:r>
              <a:rPr lang="en-US" sz="3200" b="1" dirty="0" err="1" smtClean="0"/>
              <a:t>Degradasi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Budaya</a:t>
            </a:r>
            <a:endParaRPr lang="en-US" sz="3200" b="1" dirty="0" smtClean="0"/>
          </a:p>
          <a:p>
            <a:r>
              <a:rPr lang="en-US" sz="3200" b="1" dirty="0" err="1" smtClean="0"/>
              <a:t>Keterbatasan</a:t>
            </a:r>
            <a:endParaRPr lang="en-US" sz="3200" b="1" dirty="0" smtClean="0"/>
          </a:p>
          <a:p>
            <a:r>
              <a:rPr lang="en-US" sz="3200" b="1" dirty="0" err="1" smtClean="0"/>
              <a:t>Keunikan</a:t>
            </a:r>
            <a:endParaRPr lang="en-US" sz="3200" b="1" dirty="0" smtClean="0"/>
          </a:p>
          <a:p>
            <a:r>
              <a:rPr lang="en-US" sz="3200" b="1" dirty="0" err="1" smtClean="0"/>
              <a:t>Organisasi</a:t>
            </a:r>
            <a:r>
              <a:rPr lang="en-US" sz="3200" b="1" dirty="0" smtClean="0"/>
              <a:t> Formal</a:t>
            </a:r>
          </a:p>
          <a:p>
            <a:r>
              <a:rPr lang="en-US" sz="3200" b="1" dirty="0" err="1" smtClean="0"/>
              <a:t>Dikelola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Publik</a:t>
            </a:r>
            <a:endParaRPr lang="en-US" sz="3200" b="1" dirty="0" smtClean="0"/>
          </a:p>
          <a:p>
            <a:r>
              <a:rPr lang="en-US" sz="3200" b="1" dirty="0" err="1" smtClean="0"/>
              <a:t>Belum</a:t>
            </a:r>
            <a:r>
              <a:rPr lang="en-US" sz="3200" b="1" dirty="0" smtClean="0"/>
              <a:t> </a:t>
            </a:r>
            <a:r>
              <a:rPr lang="en-US" sz="3200" b="1" dirty="0" err="1"/>
              <a:t>P</a:t>
            </a:r>
            <a:r>
              <a:rPr lang="en-US" sz="3200" b="1" dirty="0" err="1" smtClean="0"/>
              <a:t>ernah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Menerima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Bantuan</a:t>
            </a:r>
            <a:r>
              <a:rPr lang="en-US" sz="3200" b="1" dirty="0" smtClean="0"/>
              <a:t> FKBM</a:t>
            </a:r>
            <a:endParaRPr lang="en-US" sz="3200" b="1" dirty="0"/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8221" y="6065956"/>
            <a:ext cx="1505843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7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694" y="28199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ial Black" panose="020B0A04020102020204" pitchFamily="34" charset="0"/>
              </a:rPr>
              <a:t>Persyaratan</a:t>
            </a:r>
            <a:r>
              <a:rPr lang="en-US" sz="3600" dirty="0" smtClean="0">
                <a:latin typeface="Arial Black" panose="020B0A04020102020204" pitchFamily="34" charset="0"/>
              </a:rPr>
              <a:t> </a:t>
            </a:r>
            <a:r>
              <a:rPr lang="en-US" sz="3600" dirty="0" err="1" smtClean="0">
                <a:latin typeface="Arial Black" panose="020B0A04020102020204" pitchFamily="34" charset="0"/>
              </a:rPr>
              <a:t>Administrasi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94" y="1607560"/>
            <a:ext cx="10515600" cy="4824556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Usulan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Sesuai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Juknis</a:t>
            </a:r>
            <a:r>
              <a:rPr lang="en-US" sz="3200" b="1" dirty="0" smtClean="0"/>
              <a:t> Dan </a:t>
            </a:r>
            <a:r>
              <a:rPr lang="en-US" sz="3200" b="1" dirty="0" err="1" smtClean="0"/>
              <a:t>Diketahui</a:t>
            </a:r>
            <a:r>
              <a:rPr lang="en-US" sz="3200" b="1" dirty="0" smtClean="0"/>
              <a:t> SKPD</a:t>
            </a:r>
          </a:p>
          <a:p>
            <a:r>
              <a:rPr lang="en-US" sz="3200" b="1" dirty="0" err="1" smtClean="0"/>
              <a:t>Kedudukan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Tetap</a:t>
            </a:r>
            <a:endParaRPr lang="en-US" sz="3200" b="1" dirty="0" smtClean="0"/>
          </a:p>
          <a:p>
            <a:r>
              <a:rPr lang="en-US" sz="3200" b="1" dirty="0" err="1" smtClean="0"/>
              <a:t>Akte</a:t>
            </a:r>
            <a:r>
              <a:rPr lang="en-US" sz="3200" b="1" dirty="0"/>
              <a:t> </a:t>
            </a:r>
            <a:r>
              <a:rPr lang="en-US" sz="3200" b="1" dirty="0" err="1" smtClean="0"/>
              <a:t>Notaris</a:t>
            </a:r>
            <a:endParaRPr lang="en-US" sz="3200" b="1" dirty="0" smtClean="0"/>
          </a:p>
          <a:p>
            <a:r>
              <a:rPr lang="en-US" sz="3200" b="1" dirty="0" smtClean="0"/>
              <a:t>NPWP</a:t>
            </a:r>
          </a:p>
          <a:p>
            <a:r>
              <a:rPr lang="en-US" sz="3200" b="1" dirty="0" err="1" smtClean="0"/>
              <a:t>Rekening</a:t>
            </a:r>
            <a:r>
              <a:rPr lang="en-US" sz="3200" b="1" dirty="0" smtClean="0"/>
              <a:t> Bank </a:t>
            </a:r>
            <a:r>
              <a:rPr lang="en-US" sz="3200" b="1" dirty="0" err="1" smtClean="0"/>
              <a:t>Pemerintah</a:t>
            </a:r>
            <a:endParaRPr lang="en-US" sz="3200" b="1" dirty="0" smtClean="0"/>
          </a:p>
          <a:p>
            <a:r>
              <a:rPr lang="en-US" sz="3200" b="1" dirty="0" err="1" smtClean="0"/>
              <a:t>Fotokopi</a:t>
            </a:r>
            <a:r>
              <a:rPr lang="en-US" sz="3200" b="1" dirty="0" smtClean="0"/>
              <a:t> KTP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KK</a:t>
            </a:r>
          </a:p>
          <a:p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Sedang</a:t>
            </a:r>
            <a:r>
              <a:rPr lang="en-US" sz="3200" b="1" dirty="0" smtClean="0"/>
              <a:t> </a:t>
            </a:r>
            <a:r>
              <a:rPr lang="en-US" sz="3200" b="1" dirty="0" err="1"/>
              <a:t>M</a:t>
            </a:r>
            <a:r>
              <a:rPr lang="en-US" sz="3200" b="1" dirty="0" err="1" smtClean="0"/>
              <a:t>enerima</a:t>
            </a:r>
            <a:r>
              <a:rPr lang="en-US" sz="3200" b="1" dirty="0" smtClean="0"/>
              <a:t> </a:t>
            </a:r>
            <a:r>
              <a:rPr lang="en-US" sz="3200" b="1" dirty="0" err="1"/>
              <a:t>B</a:t>
            </a:r>
            <a:r>
              <a:rPr lang="en-US" sz="3200" b="1" dirty="0" err="1" smtClean="0"/>
              <a:t>antuan</a:t>
            </a:r>
            <a:endParaRPr lang="en-US" sz="3200" b="1" dirty="0" smtClean="0"/>
          </a:p>
          <a:p>
            <a:r>
              <a:rPr lang="en-US" sz="3200" b="1" dirty="0" err="1" smtClean="0"/>
              <a:t>Menandatangani</a:t>
            </a:r>
            <a:r>
              <a:rPr lang="en-US" sz="3200" b="1" dirty="0" smtClean="0"/>
              <a:t> Surat </a:t>
            </a:r>
            <a:r>
              <a:rPr lang="en-US" sz="3200" b="1" dirty="0" err="1" smtClean="0"/>
              <a:t>Pernyataan</a:t>
            </a:r>
            <a:endParaRPr lang="en-US" sz="3200" b="1" dirty="0" smtClean="0"/>
          </a:p>
          <a:p>
            <a:endParaRPr lang="en-US" dirty="0"/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2564" y="6104005"/>
            <a:ext cx="1505843" cy="676715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16200000">
            <a:off x="11127721" y="5967392"/>
            <a:ext cx="694121" cy="967346"/>
          </a:xfrm>
          <a:prstGeom prst="downArrow">
            <a:avLst>
              <a:gd name="adj1" fmla="val 50000"/>
              <a:gd name="adj2" fmla="val 366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694" y="28199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ial Black" panose="020B0A04020102020204" pitchFamily="34" charset="0"/>
              </a:rPr>
              <a:t>Tahapan</a:t>
            </a:r>
            <a:r>
              <a:rPr lang="en-US" sz="3600" dirty="0" smtClean="0">
                <a:latin typeface="Arial Black" panose="020B0A04020102020204" pitchFamily="34" charset="0"/>
              </a:rPr>
              <a:t> </a:t>
            </a:r>
            <a:r>
              <a:rPr lang="en-US" sz="3600" dirty="0" err="1" smtClean="0">
                <a:latin typeface="Arial Black" panose="020B0A04020102020204" pitchFamily="34" charset="0"/>
              </a:rPr>
              <a:t>Pemberian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94" y="1607560"/>
            <a:ext cx="10515600" cy="4824556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Dit.KT</a:t>
            </a:r>
            <a:endParaRPr lang="en-US" b="1" dirty="0" smtClean="0"/>
          </a:p>
          <a:p>
            <a:r>
              <a:rPr lang="en-US" b="1" dirty="0" smtClean="0"/>
              <a:t>BPNB </a:t>
            </a:r>
            <a:r>
              <a:rPr lang="en-US" b="1" dirty="0" err="1" smtClean="0"/>
              <a:t>dan</a:t>
            </a:r>
            <a:r>
              <a:rPr lang="en-US" b="1" dirty="0" smtClean="0"/>
              <a:t> SKPD</a:t>
            </a:r>
          </a:p>
          <a:p>
            <a:r>
              <a:rPr lang="en-US" b="1" dirty="0" err="1" smtClean="0"/>
              <a:t>KomBud</a:t>
            </a:r>
            <a:endParaRPr lang="en-US" b="1" dirty="0" smtClean="0"/>
          </a:p>
          <a:p>
            <a:r>
              <a:rPr lang="en-US" b="1" dirty="0" smtClean="0"/>
              <a:t>Tim </a:t>
            </a:r>
            <a:r>
              <a:rPr lang="en-US" b="1" dirty="0" err="1" smtClean="0"/>
              <a:t>Verifikasi</a:t>
            </a:r>
            <a:r>
              <a:rPr lang="en-US" b="1" dirty="0" smtClean="0"/>
              <a:t> </a:t>
            </a:r>
            <a:r>
              <a:rPr lang="en-US" b="1" dirty="0" err="1" smtClean="0"/>
              <a:t>Pusat</a:t>
            </a:r>
            <a:endParaRPr lang="en-US" b="1" dirty="0" smtClean="0"/>
          </a:p>
          <a:p>
            <a:r>
              <a:rPr lang="en-US" b="1" dirty="0" smtClean="0"/>
              <a:t>Tim </a:t>
            </a:r>
            <a:r>
              <a:rPr lang="en-US" b="1" dirty="0" err="1" smtClean="0"/>
              <a:t>Verifikasi</a:t>
            </a:r>
            <a:r>
              <a:rPr lang="en-US" b="1" dirty="0" smtClean="0"/>
              <a:t> Daerah</a:t>
            </a:r>
          </a:p>
          <a:p>
            <a:r>
              <a:rPr lang="en-US" b="1" dirty="0" err="1" smtClean="0"/>
              <a:t>Pengusulan</a:t>
            </a:r>
            <a:r>
              <a:rPr lang="en-US" b="1" dirty="0" smtClean="0"/>
              <a:t> </a:t>
            </a:r>
            <a:r>
              <a:rPr lang="en-US" b="1" dirty="0" err="1" smtClean="0"/>
              <a:t>Calon</a:t>
            </a:r>
            <a:r>
              <a:rPr lang="en-US" b="1" dirty="0" smtClean="0"/>
              <a:t> </a:t>
            </a:r>
            <a:r>
              <a:rPr lang="en-US" b="1" dirty="0" err="1" smtClean="0"/>
              <a:t>Penerima</a:t>
            </a:r>
            <a:endParaRPr lang="en-US" b="1" dirty="0" smtClean="0"/>
          </a:p>
          <a:p>
            <a:r>
              <a:rPr lang="en-US" b="1" dirty="0" err="1" smtClean="0"/>
              <a:t>Penetapan</a:t>
            </a:r>
            <a:r>
              <a:rPr lang="en-US" b="1" dirty="0" smtClean="0"/>
              <a:t> </a:t>
            </a:r>
            <a:r>
              <a:rPr lang="en-US" b="1" dirty="0" err="1" smtClean="0"/>
              <a:t>Penerima</a:t>
            </a:r>
            <a:endParaRPr lang="en-US" b="1" dirty="0"/>
          </a:p>
        </p:txBody>
      </p:sp>
      <p:sp>
        <p:nvSpPr>
          <p:cNvPr id="6" name="Down Arrow 5"/>
          <p:cNvSpPr/>
          <p:nvPr/>
        </p:nvSpPr>
        <p:spPr>
          <a:xfrm rot="16200000">
            <a:off x="11127721" y="5967392"/>
            <a:ext cx="694121" cy="967346"/>
          </a:xfrm>
          <a:prstGeom prst="downArrow">
            <a:avLst>
              <a:gd name="adj1" fmla="val 50000"/>
              <a:gd name="adj2" fmla="val 366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9500260" y="6158623"/>
            <a:ext cx="1267071" cy="592089"/>
          </a:xfrm>
          <a:prstGeom prst="round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BAB III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126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694" y="28199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ial Black" panose="020B0A04020102020204" pitchFamily="34" charset="0"/>
              </a:rPr>
              <a:t>Pencairan</a:t>
            </a:r>
            <a:r>
              <a:rPr lang="en-US" sz="3600" dirty="0" smtClean="0">
                <a:latin typeface="Arial Black" panose="020B0A04020102020204" pitchFamily="34" charset="0"/>
              </a:rPr>
              <a:t> Dan </a:t>
            </a:r>
            <a:r>
              <a:rPr lang="en-US" sz="3600" dirty="0" err="1" smtClean="0">
                <a:latin typeface="Arial Black" panose="020B0A04020102020204" pitchFamily="34" charset="0"/>
              </a:rPr>
              <a:t>Penggunaan</a:t>
            </a:r>
            <a:r>
              <a:rPr lang="en-US" sz="3600" dirty="0" smtClean="0">
                <a:latin typeface="Arial Black" panose="020B0A04020102020204" pitchFamily="34" charset="0"/>
              </a:rPr>
              <a:t> Dana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94" y="1607560"/>
            <a:ext cx="10515600" cy="4824556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Penyaluran</a:t>
            </a:r>
            <a:r>
              <a:rPr lang="en-US" b="1" dirty="0" smtClean="0"/>
              <a:t> Dana</a:t>
            </a:r>
          </a:p>
          <a:p>
            <a:r>
              <a:rPr lang="en-US" b="1" dirty="0" err="1" smtClean="0"/>
              <a:t>Pengelolaan</a:t>
            </a:r>
            <a:r>
              <a:rPr lang="en-US" b="1" dirty="0"/>
              <a:t> </a:t>
            </a:r>
            <a:r>
              <a:rPr lang="en-US" b="1" dirty="0" smtClean="0"/>
              <a:t>Dana</a:t>
            </a:r>
          </a:p>
          <a:p>
            <a:r>
              <a:rPr lang="en-US" b="1" dirty="0" err="1" smtClean="0"/>
              <a:t>Bukti</a:t>
            </a:r>
            <a:r>
              <a:rPr lang="en-US" b="1" dirty="0" smtClean="0"/>
              <a:t> </a:t>
            </a:r>
            <a:r>
              <a:rPr lang="en-US" b="1" dirty="0" err="1" smtClean="0"/>
              <a:t>Sah</a:t>
            </a:r>
            <a:r>
              <a:rPr lang="en-US" b="1" dirty="0" smtClean="0"/>
              <a:t> (</a:t>
            </a:r>
            <a:r>
              <a:rPr lang="en-US" b="1" dirty="0" err="1" smtClean="0"/>
              <a:t>Kwitansi</a:t>
            </a:r>
            <a:r>
              <a:rPr lang="en-US" b="1" dirty="0" smtClean="0"/>
              <a:t>)</a:t>
            </a:r>
            <a:r>
              <a:rPr lang="en-US" b="1" dirty="0"/>
              <a:t> </a:t>
            </a:r>
            <a:r>
              <a:rPr lang="en-US" b="1" dirty="0" err="1" smtClean="0"/>
              <a:t>Diatas</a:t>
            </a:r>
            <a:r>
              <a:rPr lang="en-US" b="1" dirty="0" smtClean="0"/>
              <a:t> 1Jt </a:t>
            </a:r>
            <a:r>
              <a:rPr lang="en-US" b="1" dirty="0" err="1" smtClean="0"/>
              <a:t>Materai</a:t>
            </a:r>
            <a:r>
              <a:rPr lang="en-US" b="1" dirty="0" smtClean="0"/>
              <a:t> 6000</a:t>
            </a:r>
            <a:r>
              <a:rPr lang="en-US" b="1" dirty="0"/>
              <a:t> </a:t>
            </a:r>
            <a:r>
              <a:rPr lang="en-US" b="1" dirty="0" smtClean="0"/>
              <a:t>Dan </a:t>
            </a:r>
            <a:r>
              <a:rPr lang="en-US" b="1" dirty="0" err="1" smtClean="0"/>
              <a:t>Dibawah</a:t>
            </a:r>
            <a:r>
              <a:rPr lang="en-US" b="1" dirty="0" smtClean="0"/>
              <a:t> 250 </a:t>
            </a:r>
            <a:r>
              <a:rPr lang="en-US" b="1" dirty="0" err="1" smtClean="0"/>
              <a:t>ribu</a:t>
            </a:r>
            <a:r>
              <a:rPr lang="en-US" b="1" dirty="0" smtClean="0"/>
              <a:t> -1Jt </a:t>
            </a:r>
            <a:r>
              <a:rPr lang="en-US" b="1" dirty="0" err="1" smtClean="0"/>
              <a:t>Materai</a:t>
            </a:r>
            <a:r>
              <a:rPr lang="en-US" b="1" dirty="0" smtClean="0"/>
              <a:t> 3000</a:t>
            </a:r>
          </a:p>
          <a:p>
            <a:r>
              <a:rPr lang="en-US" b="1" dirty="0" err="1" smtClean="0"/>
              <a:t>Pengeluaran</a:t>
            </a:r>
            <a:r>
              <a:rPr lang="en-US" b="1" dirty="0" smtClean="0"/>
              <a:t> (Nama, </a:t>
            </a:r>
            <a:r>
              <a:rPr lang="en-US" b="1" dirty="0" err="1" smtClean="0"/>
              <a:t>Barang</a:t>
            </a:r>
            <a:r>
              <a:rPr lang="en-US" b="1" dirty="0" smtClean="0"/>
              <a:t>/</a:t>
            </a:r>
            <a:r>
              <a:rPr lang="en-US" b="1" dirty="0" err="1" smtClean="0"/>
              <a:t>Jasa</a:t>
            </a:r>
            <a:r>
              <a:rPr lang="en-US" b="1" dirty="0" smtClean="0"/>
              <a:t>, </a:t>
            </a:r>
            <a:r>
              <a:rPr lang="en-US" b="1" dirty="0" err="1" smtClean="0"/>
              <a:t>Nilai</a:t>
            </a:r>
            <a:r>
              <a:rPr lang="en-US" b="1" dirty="0" smtClean="0"/>
              <a:t> Nominal, Nama </a:t>
            </a:r>
            <a:r>
              <a:rPr lang="en-US" b="1" dirty="0" err="1" smtClean="0"/>
              <a:t>Penerima</a:t>
            </a:r>
            <a:r>
              <a:rPr lang="en-US" b="1" dirty="0" smtClean="0"/>
              <a:t>, </a:t>
            </a:r>
            <a:r>
              <a:rPr lang="en-US" b="1" dirty="0" err="1" smtClean="0"/>
              <a:t>Tanggal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Nomor</a:t>
            </a:r>
            <a:r>
              <a:rPr lang="en-US" b="1" dirty="0" smtClean="0"/>
              <a:t> </a:t>
            </a:r>
            <a:r>
              <a:rPr lang="en-US" b="1" dirty="0" err="1" smtClean="0"/>
              <a:t>Bukti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Pengeluaran</a:t>
            </a:r>
            <a:r>
              <a:rPr lang="en-US" b="1" dirty="0" smtClean="0"/>
              <a:t> </a:t>
            </a:r>
            <a:r>
              <a:rPr lang="en-US" b="1" dirty="0" err="1" smtClean="0"/>
              <a:t>Dicatat</a:t>
            </a:r>
            <a:r>
              <a:rPr lang="en-US" b="1" dirty="0" smtClean="0"/>
              <a:t> Dan </a:t>
            </a:r>
            <a:r>
              <a:rPr lang="en-US" b="1" dirty="0" err="1" smtClean="0"/>
              <a:t>Dibukukan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Akhir</a:t>
            </a:r>
            <a:r>
              <a:rPr lang="en-US" b="1" dirty="0" smtClean="0"/>
              <a:t> </a:t>
            </a:r>
            <a:r>
              <a:rPr lang="en-US" b="1" dirty="0" err="1" smtClean="0"/>
              <a:t>Bulan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/>
              <a:t>b</a:t>
            </a:r>
            <a:r>
              <a:rPr lang="en-US" b="1" dirty="0" err="1" smtClean="0"/>
              <a:t>entuk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Kas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6" name="Down Arrow 5"/>
          <p:cNvSpPr/>
          <p:nvPr/>
        </p:nvSpPr>
        <p:spPr>
          <a:xfrm rot="16200000">
            <a:off x="11127721" y="5967392"/>
            <a:ext cx="694121" cy="967346"/>
          </a:xfrm>
          <a:prstGeom prst="downArrow">
            <a:avLst>
              <a:gd name="adj1" fmla="val 50000"/>
              <a:gd name="adj2" fmla="val 366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9393382" y="6136071"/>
            <a:ext cx="1373949" cy="592089"/>
          </a:xfrm>
          <a:prstGeom prst="round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BAB III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54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694" y="28199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ial Black" panose="020B0A04020102020204" pitchFamily="34" charset="0"/>
              </a:rPr>
              <a:t>Larangan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94" y="1607560"/>
            <a:ext cx="10515600" cy="4824556"/>
          </a:xfrm>
        </p:spPr>
        <p:txBody>
          <a:bodyPr>
            <a:normAutofit/>
          </a:bodyPr>
          <a:lstStyle/>
          <a:p>
            <a:r>
              <a:rPr lang="en-US" b="1" dirty="0" err="1"/>
              <a:t>M</a:t>
            </a:r>
            <a:r>
              <a:rPr lang="en-US" b="1" dirty="0" err="1" smtClean="0"/>
              <a:t>emberikan</a:t>
            </a:r>
            <a:r>
              <a:rPr lang="en-US" b="1" dirty="0" smtClean="0"/>
              <a:t> </a:t>
            </a:r>
            <a:r>
              <a:rPr lang="en-US" b="1" dirty="0" err="1" smtClean="0"/>
              <a:t>sumbangan</a:t>
            </a:r>
            <a:r>
              <a:rPr lang="en-US" b="1" dirty="0" smtClean="0"/>
              <a:t>, </a:t>
            </a:r>
            <a:r>
              <a:rPr lang="en-US" b="1" dirty="0" err="1" smtClean="0"/>
              <a:t>hadiah</a:t>
            </a:r>
            <a:r>
              <a:rPr lang="en-US" b="1" dirty="0" smtClean="0"/>
              <a:t>,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terima</a:t>
            </a:r>
            <a:r>
              <a:rPr lang="en-US" b="1" dirty="0" smtClean="0"/>
              <a:t> </a:t>
            </a:r>
            <a:r>
              <a:rPr lang="en-US" b="1" dirty="0" err="1" smtClean="0"/>
              <a:t>kasih</a:t>
            </a:r>
            <a:r>
              <a:rPr lang="en-US" b="1" dirty="0" smtClean="0"/>
              <a:t>,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balas</a:t>
            </a:r>
            <a:r>
              <a:rPr lang="en-US" b="1" dirty="0" smtClean="0"/>
              <a:t> </a:t>
            </a:r>
            <a:r>
              <a:rPr lang="en-US" b="1" dirty="0" err="1" smtClean="0"/>
              <a:t>jasa</a:t>
            </a:r>
            <a:r>
              <a:rPr lang="en-US" b="1" dirty="0" smtClean="0"/>
              <a:t>,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komisi</a:t>
            </a:r>
            <a:r>
              <a:rPr lang="en-US" b="1" dirty="0" smtClean="0"/>
              <a:t>, </a:t>
            </a:r>
            <a:r>
              <a:rPr lang="en-US" b="1" dirty="0" err="1" smtClean="0"/>
              <a:t>atau</a:t>
            </a:r>
            <a:r>
              <a:rPr lang="en-US" b="1" dirty="0" smtClean="0"/>
              <a:t> yang </a:t>
            </a:r>
            <a:r>
              <a:rPr lang="en-US" b="1" dirty="0" err="1" smtClean="0"/>
              <a:t>sejenis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</a:t>
            </a:r>
            <a:r>
              <a:rPr lang="en-US" b="1" dirty="0" err="1" smtClean="0"/>
              <a:t>manapun</a:t>
            </a:r>
            <a:r>
              <a:rPr lang="en-US" b="1" dirty="0" smtClean="0"/>
              <a:t>,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ditingkat</a:t>
            </a:r>
            <a:r>
              <a:rPr lang="en-US" b="1" dirty="0" smtClean="0"/>
              <a:t> </a:t>
            </a:r>
            <a:r>
              <a:rPr lang="en-US" b="1" dirty="0" err="1" smtClean="0"/>
              <a:t>pusat</a:t>
            </a:r>
            <a:r>
              <a:rPr lang="en-US" b="1" dirty="0" smtClean="0"/>
              <a:t>, </a:t>
            </a:r>
            <a:r>
              <a:rPr lang="en-US" b="1" dirty="0" err="1" smtClean="0"/>
              <a:t>provinsi</a:t>
            </a:r>
            <a:r>
              <a:rPr lang="en-US" b="1" dirty="0" smtClean="0"/>
              <a:t>, </a:t>
            </a:r>
            <a:r>
              <a:rPr lang="en-US" b="1" dirty="0" err="1" smtClean="0"/>
              <a:t>kabupaten</a:t>
            </a:r>
            <a:r>
              <a:rPr lang="en-US" b="1" dirty="0" smtClean="0"/>
              <a:t>/</a:t>
            </a:r>
            <a:r>
              <a:rPr lang="en-US" b="1" dirty="0" err="1" smtClean="0"/>
              <a:t>kota</a:t>
            </a:r>
            <a:r>
              <a:rPr lang="en-US" b="1" dirty="0" smtClean="0"/>
              <a:t>, </a:t>
            </a:r>
            <a:r>
              <a:rPr lang="en-US" b="1" dirty="0" err="1" smtClean="0"/>
              <a:t>kecamatan</a:t>
            </a:r>
            <a:r>
              <a:rPr lang="en-US" b="1" dirty="0" smtClean="0"/>
              <a:t>, </a:t>
            </a:r>
            <a:r>
              <a:rPr lang="en-US" b="1" dirty="0" err="1" smtClean="0"/>
              <a:t>penyuluh</a:t>
            </a:r>
            <a:r>
              <a:rPr lang="en-US" b="1" dirty="0" smtClean="0"/>
              <a:t> </a:t>
            </a:r>
            <a:r>
              <a:rPr lang="en-US" b="1" dirty="0" err="1" smtClean="0"/>
              <a:t>maupun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endParaRPr lang="en-US" b="1" dirty="0" smtClean="0"/>
          </a:p>
          <a:p>
            <a:r>
              <a:rPr lang="en-US" b="1" dirty="0" err="1"/>
              <a:t>M</a:t>
            </a:r>
            <a:r>
              <a:rPr lang="en-US" b="1" dirty="0" err="1" smtClean="0"/>
              <a:t>emindahbukukan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rekening</a:t>
            </a:r>
            <a:r>
              <a:rPr lang="en-US" b="1" dirty="0" smtClean="0"/>
              <a:t> lain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rekening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nama</a:t>
            </a:r>
            <a:r>
              <a:rPr lang="en-US" b="1" dirty="0" smtClean="0"/>
              <a:t> orang lain</a:t>
            </a:r>
          </a:p>
          <a:p>
            <a:r>
              <a:rPr lang="en-US" b="1" dirty="0" err="1"/>
              <a:t>M</a:t>
            </a:r>
            <a:r>
              <a:rPr lang="en-US" b="1" dirty="0" err="1" smtClean="0"/>
              <a:t>eminjamkan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/orang lain/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lain</a:t>
            </a:r>
          </a:p>
          <a:p>
            <a:r>
              <a:rPr lang="en-US" b="1" dirty="0" err="1"/>
              <a:t>M</a:t>
            </a:r>
            <a:r>
              <a:rPr lang="en-US" b="1" dirty="0" err="1" smtClean="0"/>
              <a:t>enginvestasikan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produktif</a:t>
            </a:r>
            <a:r>
              <a:rPr lang="en-US" b="1" dirty="0" smtClean="0"/>
              <a:t>, </a:t>
            </a:r>
            <a:r>
              <a:rPr lang="en-US" b="1" dirty="0" err="1" smtClean="0"/>
              <a:t>misalnya</a:t>
            </a:r>
            <a:r>
              <a:rPr lang="en-US" b="1" dirty="0" smtClean="0"/>
              <a:t> modal </a:t>
            </a:r>
            <a:r>
              <a:rPr lang="en-US" b="1" dirty="0" err="1" smtClean="0"/>
              <a:t>usaha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sebagainya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pic>
        <p:nvPicPr>
          <p:cNvPr id="4" name="Picture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2564" y="6104005"/>
            <a:ext cx="1505843" cy="676715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16200000">
            <a:off x="11127721" y="5967392"/>
            <a:ext cx="694121" cy="967346"/>
          </a:xfrm>
          <a:prstGeom prst="downArrow">
            <a:avLst>
              <a:gd name="adj1" fmla="val 50000"/>
              <a:gd name="adj2" fmla="val 366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1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694" y="-78654"/>
            <a:ext cx="3235036" cy="132556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ial Black" panose="020B0A04020102020204" pitchFamily="34" charset="0"/>
              </a:rPr>
              <a:t>Lampiran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94" y="914401"/>
            <a:ext cx="11262755" cy="6026727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Lampiran</a:t>
            </a:r>
            <a:r>
              <a:rPr lang="en-US" dirty="0" smtClean="0"/>
              <a:t> 1 : Surat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Fasilitasi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2 : Proposal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FKBM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3 : </a:t>
            </a:r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Proposal FKBM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4 :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5 : Surat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Kesanggupan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Fasilitasi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6 : Surat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Internal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7 : Surat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8 : </a:t>
            </a:r>
            <a:r>
              <a:rPr lang="en-US" dirty="0" err="1" smtClean="0"/>
              <a:t>Berita</a:t>
            </a:r>
            <a:r>
              <a:rPr lang="en-US" dirty="0" smtClean="0"/>
              <a:t> Acara </a:t>
            </a:r>
            <a:r>
              <a:rPr lang="en-US" dirty="0" err="1" smtClean="0"/>
              <a:t>Pembayaran</a:t>
            </a:r>
            <a:r>
              <a:rPr lang="en-US" dirty="0" smtClean="0"/>
              <a:t> FKBM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9 : Surat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10 : </a:t>
            </a:r>
            <a:r>
              <a:rPr lang="en-US" dirty="0" err="1" smtClean="0"/>
              <a:t>Kuitansi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FKBM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11: Surat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RAB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12 : </a:t>
            </a:r>
            <a:r>
              <a:rPr lang="en-US" dirty="0" err="1" smtClean="0"/>
              <a:t>Contoh</a:t>
            </a:r>
            <a:r>
              <a:rPr lang="en-US" dirty="0" smtClean="0"/>
              <a:t> Format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Fasilitasi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13 : Label </a:t>
            </a:r>
            <a:r>
              <a:rPr lang="en-US" dirty="0" err="1" smtClean="0"/>
              <a:t>Barang</a:t>
            </a:r>
            <a:r>
              <a:rPr lang="en-US" dirty="0" smtClean="0"/>
              <a:t> FKBM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14 : </a:t>
            </a:r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Fasilitasi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15 :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r>
              <a:rPr lang="en-US" dirty="0" err="1" smtClean="0"/>
              <a:t>Lampiran</a:t>
            </a:r>
            <a:r>
              <a:rPr lang="en-US" dirty="0" smtClean="0"/>
              <a:t> 16 : Surat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Lampiran</a:t>
            </a:r>
            <a:r>
              <a:rPr lang="en-US" dirty="0" smtClean="0"/>
              <a:t> 17 : </a:t>
            </a:r>
            <a:r>
              <a:rPr lang="en-US" dirty="0" err="1" smtClean="0"/>
              <a:t>Berita</a:t>
            </a:r>
            <a:r>
              <a:rPr lang="en-US" dirty="0" smtClean="0"/>
              <a:t> Acara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endParaRPr lang="en-US" dirty="0" smtClean="0"/>
          </a:p>
        </p:txBody>
      </p:sp>
      <p:sp>
        <p:nvSpPr>
          <p:cNvPr id="6" name="Down Arrow 5"/>
          <p:cNvSpPr/>
          <p:nvPr/>
        </p:nvSpPr>
        <p:spPr>
          <a:xfrm rot="16200000">
            <a:off x="11127721" y="5967392"/>
            <a:ext cx="694121" cy="967346"/>
          </a:xfrm>
          <a:prstGeom prst="downArrow">
            <a:avLst>
              <a:gd name="adj1" fmla="val 50000"/>
              <a:gd name="adj2" fmla="val 366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99" y="1623907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anose="020B0A04020102020204" pitchFamily="34" charset="0"/>
              </a:rPr>
              <a:t>TERIMA KASIH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172" y="2695451"/>
            <a:ext cx="32385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7081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BAB I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PENDAHULUAN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hlinkClick r:id="rId3" action="ppaction://hlinksldjump"/>
              </a:rPr>
              <a:t>Latar</a:t>
            </a:r>
            <a:r>
              <a:rPr lang="en-US" sz="3200" b="1" dirty="0" smtClean="0">
                <a:hlinkClick r:id="rId3" action="ppaction://hlinksldjump"/>
              </a:rPr>
              <a:t> </a:t>
            </a:r>
            <a:r>
              <a:rPr lang="en-US" sz="3200" b="1" dirty="0" err="1" smtClean="0">
                <a:hlinkClick r:id="rId3" action="ppaction://hlinksldjump"/>
              </a:rPr>
              <a:t>Belakang</a:t>
            </a:r>
            <a:endParaRPr lang="en-US" sz="3200" b="1" dirty="0" smtClean="0"/>
          </a:p>
          <a:p>
            <a:r>
              <a:rPr lang="en-US" sz="3200" b="1" u="sng" dirty="0" err="1" smtClean="0"/>
              <a:t>Dasar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Hukum</a:t>
            </a:r>
            <a:endParaRPr lang="en-US" sz="3200" b="1" u="sng" dirty="0" smtClean="0"/>
          </a:p>
          <a:p>
            <a:r>
              <a:rPr lang="en-US" sz="3200" b="1" u="sng" dirty="0" err="1" smtClean="0"/>
              <a:t>Tujuan</a:t>
            </a:r>
            <a:endParaRPr lang="en-US" sz="3200" b="1" u="sng" dirty="0" smtClean="0"/>
          </a:p>
          <a:p>
            <a:r>
              <a:rPr lang="en-US" sz="3200" b="1" u="sng" dirty="0" err="1" smtClean="0"/>
              <a:t>Tema</a:t>
            </a:r>
            <a:endParaRPr lang="en-US" sz="3200" b="1" u="sng" dirty="0" smtClean="0"/>
          </a:p>
          <a:p>
            <a:r>
              <a:rPr lang="en-US" sz="3200" b="1" u="sng" dirty="0" err="1" smtClean="0"/>
              <a:t>Prinsip</a:t>
            </a:r>
            <a:endParaRPr lang="en-US" sz="3200" b="1" u="sng" dirty="0"/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10688782" y="6044539"/>
            <a:ext cx="1393372" cy="5713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BAB III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6" name="Rounded Rectangle 5">
            <a:hlinkClick r:id="rId5" action="ppaction://hlinksldjump"/>
          </p:cNvPr>
          <p:cNvSpPr/>
          <p:nvPr/>
        </p:nvSpPr>
        <p:spPr>
          <a:xfrm>
            <a:off x="9107385" y="6044539"/>
            <a:ext cx="1393372" cy="5713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BAB II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9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87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BAB II </a:t>
            </a:r>
            <a:br>
              <a:rPr lang="en-US" sz="3600" dirty="0" smtClean="0">
                <a:latin typeface="Arial Rounded MT Bold" panose="020F0704030504030204" pitchFamily="34" charset="0"/>
              </a:rPr>
            </a:br>
            <a:r>
              <a:rPr lang="fi-FI" sz="3600" dirty="0" smtClean="0">
                <a:latin typeface="Arial Rounded MT Bold" panose="020F0704030504030204" pitchFamily="34" charset="0"/>
              </a:rPr>
              <a:t>FASILITASI KOMUNITAS BUDAYA DI MASYARAKAT (FKBM) 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92" y="1991880"/>
            <a:ext cx="10704616" cy="4351338"/>
          </a:xfrm>
        </p:spPr>
        <p:txBody>
          <a:bodyPr/>
          <a:lstStyle/>
          <a:p>
            <a:r>
              <a:rPr lang="en-US" b="1" dirty="0" err="1" smtClean="0">
                <a:hlinkClick r:id="rId3" action="ppaction://hlinksldjump"/>
              </a:rPr>
              <a:t>Pengertian</a:t>
            </a:r>
            <a:endParaRPr lang="en-US" b="1" dirty="0" smtClean="0"/>
          </a:p>
          <a:p>
            <a:r>
              <a:rPr lang="en-US" b="1" dirty="0" err="1" smtClean="0">
                <a:hlinkClick r:id="rId4" action="ppaction://hlinksldjump"/>
              </a:rPr>
              <a:t>Sasaran</a:t>
            </a:r>
            <a:endParaRPr lang="en-US" b="1" dirty="0" smtClean="0"/>
          </a:p>
          <a:p>
            <a:r>
              <a:rPr lang="en-US" b="1" dirty="0" err="1" smtClean="0">
                <a:hlinkClick r:id="rId5" action="ppaction://hlinksldjump"/>
              </a:rPr>
              <a:t>Kriteria</a:t>
            </a:r>
            <a:r>
              <a:rPr lang="en-US" b="1" dirty="0" smtClean="0">
                <a:hlinkClick r:id="rId5" action="ppaction://hlinksldjump"/>
              </a:rPr>
              <a:t> </a:t>
            </a:r>
            <a:r>
              <a:rPr lang="en-US" b="1" dirty="0" err="1" smtClean="0">
                <a:hlinkClick r:id="rId5" action="ppaction://hlinksldjump"/>
              </a:rPr>
              <a:t>Penerima</a:t>
            </a:r>
            <a:endParaRPr lang="en-US" b="1" dirty="0" smtClean="0"/>
          </a:p>
          <a:p>
            <a:r>
              <a:rPr lang="en-US" b="1" dirty="0" err="1" smtClean="0">
                <a:hlinkClick r:id="rId6" action="ppaction://hlinksldjump"/>
              </a:rPr>
              <a:t>Persyaratan</a:t>
            </a:r>
            <a:r>
              <a:rPr lang="en-US" b="1" dirty="0" smtClean="0">
                <a:hlinkClick r:id="rId6" action="ppaction://hlinksldjump"/>
              </a:rPr>
              <a:t> </a:t>
            </a:r>
            <a:r>
              <a:rPr lang="en-US" b="1" dirty="0" err="1" smtClean="0">
                <a:hlinkClick r:id="rId6" action="ppaction://hlinksldjump"/>
              </a:rPr>
              <a:t>Administrasi</a:t>
            </a:r>
            <a:endParaRPr lang="en-US" b="1" dirty="0" smtClean="0"/>
          </a:p>
          <a:p>
            <a:r>
              <a:rPr lang="en-US" b="1" u="sng" dirty="0" err="1" smtClean="0"/>
              <a:t>Sumber</a:t>
            </a:r>
            <a:r>
              <a:rPr lang="en-US" b="1" u="sng" dirty="0" smtClean="0"/>
              <a:t> Dana, </a:t>
            </a:r>
            <a:r>
              <a:rPr lang="en-US" b="1" u="sng" dirty="0" err="1" smtClean="0"/>
              <a:t>Jumlah</a:t>
            </a:r>
            <a:r>
              <a:rPr lang="en-US" b="1" u="sng" dirty="0" smtClean="0"/>
              <a:t> dana, Dan Polo </a:t>
            </a:r>
            <a:r>
              <a:rPr lang="en-US" b="1" u="sng" dirty="0" err="1" smtClean="0"/>
              <a:t>Pemberian</a:t>
            </a:r>
            <a:r>
              <a:rPr lang="en-US" b="1" u="sng" dirty="0" smtClean="0"/>
              <a:t> Dana</a:t>
            </a:r>
          </a:p>
          <a:p>
            <a:r>
              <a:rPr lang="en-US" b="1" u="sng" dirty="0" err="1" smtClean="0"/>
              <a:t>Ruang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Lingkup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Ketentuan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Penggunaan</a:t>
            </a:r>
            <a:r>
              <a:rPr lang="en-US" b="1" u="sng" dirty="0" smtClean="0"/>
              <a:t> Dana</a:t>
            </a:r>
          </a:p>
          <a:p>
            <a:r>
              <a:rPr lang="en-US" b="1" u="sng" dirty="0" err="1" smtClean="0"/>
              <a:t>Pelaksana</a:t>
            </a:r>
            <a:endParaRPr lang="en-US" b="1" u="sng" dirty="0" smtClean="0"/>
          </a:p>
        </p:txBody>
      </p:sp>
      <p:sp>
        <p:nvSpPr>
          <p:cNvPr id="4" name="Rounded Rectangle 3">
            <a:hlinkClick r:id="rId7" action="ppaction://hlinksldjump"/>
          </p:cNvPr>
          <p:cNvSpPr/>
          <p:nvPr/>
        </p:nvSpPr>
        <p:spPr>
          <a:xfrm>
            <a:off x="9038113" y="6057562"/>
            <a:ext cx="1393372" cy="5713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BAB I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Rounded Rectangle 4">
            <a:hlinkClick r:id="rId8" action="ppaction://hlinksldjump"/>
          </p:cNvPr>
          <p:cNvSpPr/>
          <p:nvPr/>
        </p:nvSpPr>
        <p:spPr>
          <a:xfrm>
            <a:off x="10563348" y="6057562"/>
            <a:ext cx="1393372" cy="5713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BAB III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0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693" y="804512"/>
            <a:ext cx="11333512" cy="1325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BAB III</a:t>
            </a:r>
            <a:br>
              <a:rPr lang="en-US" sz="2800" dirty="0" smtClean="0">
                <a:latin typeface="Arial Black" panose="020B0A04020102020204" pitchFamily="34" charset="0"/>
              </a:rPr>
            </a:br>
            <a:r>
              <a:rPr lang="fi-FI" sz="2800" dirty="0" smtClean="0">
                <a:latin typeface="Arial Black" panose="020B0A04020102020204" pitchFamily="34" charset="0"/>
              </a:rPr>
              <a:t>PELAKSANAAN FKBM 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93" y="2292906"/>
            <a:ext cx="10704616" cy="4351338"/>
          </a:xfrm>
        </p:spPr>
        <p:txBody>
          <a:bodyPr/>
          <a:lstStyle/>
          <a:p>
            <a:r>
              <a:rPr lang="en-US" b="1" dirty="0" err="1" smtClean="0">
                <a:hlinkClick r:id="rId3" action="ppaction://hlinksldjump"/>
              </a:rPr>
              <a:t>Tahapan</a:t>
            </a:r>
            <a:r>
              <a:rPr lang="en-US" b="1" dirty="0" smtClean="0">
                <a:hlinkClick r:id="rId3" action="ppaction://hlinksldjump"/>
              </a:rPr>
              <a:t> </a:t>
            </a:r>
            <a:r>
              <a:rPr lang="en-US" b="1" dirty="0" err="1" smtClean="0">
                <a:hlinkClick r:id="rId3" action="ppaction://hlinksldjump"/>
              </a:rPr>
              <a:t>Pemberian</a:t>
            </a:r>
            <a:r>
              <a:rPr lang="en-US" b="1" dirty="0" smtClean="0">
                <a:hlinkClick r:id="rId3" action="ppaction://hlinksldjump"/>
              </a:rPr>
              <a:t> </a:t>
            </a:r>
            <a:endParaRPr lang="en-US" b="1" dirty="0" smtClean="0"/>
          </a:p>
          <a:p>
            <a:r>
              <a:rPr lang="en-US" b="1" u="sng" dirty="0" err="1" smtClean="0">
                <a:hlinkClick r:id="rId4" action="ppaction://hlinksldjump"/>
              </a:rPr>
              <a:t>Pencairan</a:t>
            </a:r>
            <a:r>
              <a:rPr lang="en-US" b="1" u="sng" dirty="0" smtClean="0">
                <a:hlinkClick r:id="rId4" action="ppaction://hlinksldjump"/>
              </a:rPr>
              <a:t> </a:t>
            </a:r>
            <a:r>
              <a:rPr lang="en-US" b="1" u="sng" dirty="0" err="1" smtClean="0">
                <a:hlinkClick r:id="rId4" action="ppaction://hlinksldjump"/>
              </a:rPr>
              <a:t>dan</a:t>
            </a:r>
            <a:r>
              <a:rPr lang="en-US" b="1" u="sng" dirty="0" smtClean="0">
                <a:hlinkClick r:id="rId4" action="ppaction://hlinksldjump"/>
              </a:rPr>
              <a:t> </a:t>
            </a:r>
            <a:r>
              <a:rPr lang="en-US" b="1" u="sng" dirty="0" err="1" smtClean="0">
                <a:hlinkClick r:id="rId4" action="ppaction://hlinksldjump"/>
              </a:rPr>
              <a:t>Ketentuan</a:t>
            </a:r>
            <a:r>
              <a:rPr lang="en-US" b="1" u="sng" dirty="0" smtClean="0">
                <a:hlinkClick r:id="rId4" action="ppaction://hlinksldjump"/>
              </a:rPr>
              <a:t> </a:t>
            </a:r>
            <a:r>
              <a:rPr lang="en-US" b="1" u="sng" dirty="0" err="1" smtClean="0">
                <a:hlinkClick r:id="rId4" action="ppaction://hlinksldjump"/>
              </a:rPr>
              <a:t>Penggunaan</a:t>
            </a:r>
            <a:endParaRPr lang="en-US" b="1" u="sng" dirty="0" smtClean="0"/>
          </a:p>
          <a:p>
            <a:r>
              <a:rPr lang="en-US" b="1" u="sng" dirty="0" err="1" smtClean="0"/>
              <a:t>Pelaksanaan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Pekerjaan</a:t>
            </a:r>
            <a:r>
              <a:rPr lang="en-US" b="1" u="sng" dirty="0" smtClean="0"/>
              <a:t>/</a:t>
            </a:r>
            <a:r>
              <a:rPr lang="en-US" b="1" u="sng" dirty="0" err="1" smtClean="0"/>
              <a:t>Penggunaan</a:t>
            </a:r>
            <a:r>
              <a:rPr lang="en-US" b="1" u="sng" dirty="0" smtClean="0"/>
              <a:t> Dana</a:t>
            </a:r>
          </a:p>
          <a:p>
            <a:r>
              <a:rPr lang="en-US" b="1" u="sng" dirty="0" err="1" smtClean="0"/>
              <a:t>Ketentuan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Perpajakan</a:t>
            </a:r>
            <a:endParaRPr lang="en-US" b="1" u="sng" dirty="0" smtClean="0"/>
          </a:p>
          <a:p>
            <a:r>
              <a:rPr lang="en-US" b="1" u="sng" dirty="0" err="1" smtClean="0">
                <a:hlinkClick r:id="rId5" action="ppaction://hlinksldjump"/>
              </a:rPr>
              <a:t>Larangan</a:t>
            </a:r>
            <a:endParaRPr lang="en-US" b="1" u="sng" dirty="0" smtClean="0"/>
          </a:p>
        </p:txBody>
      </p:sp>
      <p:sp>
        <p:nvSpPr>
          <p:cNvPr id="5" name="Rounded Rectangle 4">
            <a:hlinkClick r:id="rId6" action="ppaction://hlinksldjump"/>
          </p:cNvPr>
          <p:cNvSpPr/>
          <p:nvPr/>
        </p:nvSpPr>
        <p:spPr>
          <a:xfrm>
            <a:off x="8661565" y="6077573"/>
            <a:ext cx="1393372" cy="5713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BAB I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6" name="Rounded Rectangle 5">
            <a:hlinkClick r:id="rId7" action="ppaction://hlinksldjump"/>
          </p:cNvPr>
          <p:cNvSpPr/>
          <p:nvPr/>
        </p:nvSpPr>
        <p:spPr>
          <a:xfrm>
            <a:off x="10417874" y="6072932"/>
            <a:ext cx="1393372" cy="5713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BAB II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693" y="804512"/>
            <a:ext cx="11333512" cy="1325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BAB IV</a:t>
            </a:r>
            <a:br>
              <a:rPr lang="en-US" sz="2800" dirty="0" smtClean="0">
                <a:latin typeface="Arial Black" panose="020B0A04020102020204" pitchFamily="34" charset="0"/>
              </a:rPr>
            </a:br>
            <a:r>
              <a:rPr lang="fi-FI" sz="2800" dirty="0" smtClean="0">
                <a:latin typeface="Arial Black" panose="020B0A04020102020204" pitchFamily="34" charset="0"/>
              </a:rPr>
              <a:t>MONITORING DAN EVALUASI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93" y="2506662"/>
            <a:ext cx="10704616" cy="4351338"/>
          </a:xfrm>
        </p:spPr>
        <p:txBody>
          <a:bodyPr/>
          <a:lstStyle/>
          <a:p>
            <a:r>
              <a:rPr lang="en-US" b="1" dirty="0" smtClean="0"/>
              <a:t>Monitoring</a:t>
            </a:r>
          </a:p>
          <a:p>
            <a:r>
              <a:rPr lang="en-US" b="1" dirty="0" err="1" smtClean="0"/>
              <a:t>Evaluasi</a:t>
            </a:r>
            <a:endParaRPr lang="en-US" b="1" dirty="0" smtClean="0"/>
          </a:p>
          <a:p>
            <a:r>
              <a:rPr lang="en-US" b="1" dirty="0" smtClean="0"/>
              <a:t>Audit</a:t>
            </a:r>
          </a:p>
        </p:txBody>
      </p:sp>
    </p:spTree>
    <p:extLst>
      <p:ext uri="{BB962C8B-B14F-4D97-AF65-F5344CB8AC3E}">
        <p14:creationId xmlns:p14="http://schemas.microsoft.com/office/powerpoint/2010/main" val="40796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693" y="804512"/>
            <a:ext cx="11333512" cy="1325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BAB V</a:t>
            </a:r>
            <a:br>
              <a:rPr lang="en-US" sz="2800" dirty="0" smtClean="0">
                <a:latin typeface="Arial Black" panose="020B0A04020102020204" pitchFamily="34" charset="0"/>
              </a:rPr>
            </a:br>
            <a:r>
              <a:rPr lang="fi-FI" sz="2800" dirty="0" smtClean="0">
                <a:latin typeface="Arial Black" panose="020B0A04020102020204" pitchFamily="34" charset="0"/>
              </a:rPr>
              <a:t>PELAPORAN DAN SANKSI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93" y="2506662"/>
            <a:ext cx="10704616" cy="4351338"/>
          </a:xfrm>
        </p:spPr>
        <p:txBody>
          <a:bodyPr/>
          <a:lstStyle/>
          <a:p>
            <a:r>
              <a:rPr lang="en-US" b="1" dirty="0" err="1" smtClean="0"/>
              <a:t>Pelaporan</a:t>
            </a:r>
            <a:endParaRPr lang="en-US" b="1" dirty="0" smtClean="0"/>
          </a:p>
          <a:p>
            <a:r>
              <a:rPr lang="en-US" b="1" dirty="0" err="1" smtClean="0"/>
              <a:t>Sanksi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7906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693" y="721384"/>
            <a:ext cx="11333512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BAB V</a:t>
            </a:r>
            <a:br>
              <a:rPr lang="en-US" sz="3200" dirty="0" smtClean="0">
                <a:latin typeface="Arial Black" panose="020B0A04020102020204" pitchFamily="34" charset="0"/>
              </a:rPr>
            </a:br>
            <a:r>
              <a:rPr lang="fi-FI" sz="3200" dirty="0" smtClean="0">
                <a:latin typeface="Arial Black" panose="020B0A04020102020204" pitchFamily="34" charset="0"/>
              </a:rPr>
              <a:t>PENUTUP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93" y="2506662"/>
            <a:ext cx="10704616" cy="435133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hlinkClick r:id="rId3" action="ppaction://hlinksldjump"/>
              </a:rPr>
              <a:t>Penutup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15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693" y="777338"/>
            <a:ext cx="11333512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LAMPIRAN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693" y="2506662"/>
            <a:ext cx="10704616" cy="435133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hlinkClick r:id="rId3" action="ppaction://hlinksldjump"/>
              </a:rPr>
              <a:t>Lampiran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7198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822" y="951324"/>
            <a:ext cx="10515600" cy="946848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ial Black" panose="020B0A04020102020204" pitchFamily="34" charset="0"/>
              </a:rPr>
              <a:t>Latar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Belakang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22" y="2278183"/>
            <a:ext cx="10515600" cy="4717679"/>
          </a:xfrm>
        </p:spPr>
        <p:txBody>
          <a:bodyPr/>
          <a:lstStyle/>
          <a:p>
            <a:r>
              <a:rPr lang="en-US" sz="3600" b="1" dirty="0" err="1" smtClean="0"/>
              <a:t>Pemajuan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Kebudayaan</a:t>
            </a:r>
            <a:endParaRPr lang="en-US" sz="3600" b="1" dirty="0" smtClean="0"/>
          </a:p>
          <a:p>
            <a:r>
              <a:rPr lang="en-US" sz="3600" b="1" dirty="0" smtClean="0"/>
              <a:t>Negara </a:t>
            </a:r>
            <a:r>
              <a:rPr lang="en-US" sz="3600" b="1" dirty="0" err="1" smtClean="0"/>
              <a:t>Hadir</a:t>
            </a:r>
            <a:endParaRPr lang="en-US" sz="3600" b="1" dirty="0" smtClean="0"/>
          </a:p>
          <a:p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8872102" y="6038790"/>
            <a:ext cx="1393372" cy="5713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BAB I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10502736" y="6038790"/>
            <a:ext cx="1393372" cy="5713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BAB II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458</Words>
  <Application>Microsoft Office PowerPoint</Application>
  <PresentationFormat>Custom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BAB I PENDAHULUAN</vt:lpstr>
      <vt:lpstr>BAB II  FASILITASI KOMUNITAS BUDAYA DI MASYARAKAT (FKBM) </vt:lpstr>
      <vt:lpstr>BAB III PELAKSANAAN FKBM </vt:lpstr>
      <vt:lpstr>BAB IV MONITORING DAN EVALUASI</vt:lpstr>
      <vt:lpstr>BAB V PELAPORAN DAN SANKSI</vt:lpstr>
      <vt:lpstr>BAB V PENUTUP</vt:lpstr>
      <vt:lpstr>LAMPIRAN</vt:lpstr>
      <vt:lpstr>Latar Belakang </vt:lpstr>
      <vt:lpstr>Pengertian</vt:lpstr>
      <vt:lpstr>Sasaran</vt:lpstr>
      <vt:lpstr>Kriteria Penerimaan</vt:lpstr>
      <vt:lpstr>Persyaratan Administrasi</vt:lpstr>
      <vt:lpstr>Tahapan Pemberian</vt:lpstr>
      <vt:lpstr>Pencairan Dan Penggunaan Dana</vt:lpstr>
      <vt:lpstr>Larangan</vt:lpstr>
      <vt:lpstr>Lampiran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Sony</cp:lastModifiedBy>
  <cp:revision>35</cp:revision>
  <dcterms:created xsi:type="dcterms:W3CDTF">2018-02-05T04:09:11Z</dcterms:created>
  <dcterms:modified xsi:type="dcterms:W3CDTF">2018-04-21T01:08:35Z</dcterms:modified>
</cp:coreProperties>
</file>