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78" r:id="rId2"/>
    <p:sldId id="279" r:id="rId3"/>
    <p:sldId id="280" r:id="rId4"/>
    <p:sldId id="281" r:id="rId5"/>
    <p:sldId id="282" r:id="rId6"/>
    <p:sldId id="256" r:id="rId7"/>
    <p:sldId id="257" r:id="rId8"/>
    <p:sldId id="258" r:id="rId9"/>
    <p:sldId id="269" r:id="rId10"/>
    <p:sldId id="259" r:id="rId11"/>
    <p:sldId id="270" r:id="rId12"/>
    <p:sldId id="260" r:id="rId13"/>
    <p:sldId id="271" r:id="rId14"/>
    <p:sldId id="261" r:id="rId15"/>
    <p:sldId id="272" r:id="rId16"/>
    <p:sldId id="262" r:id="rId17"/>
    <p:sldId id="273" r:id="rId18"/>
    <p:sldId id="263" r:id="rId19"/>
    <p:sldId id="274" r:id="rId20"/>
    <p:sldId id="275" r:id="rId21"/>
    <p:sldId id="264" r:id="rId22"/>
    <p:sldId id="276" r:id="rId23"/>
    <p:sldId id="265" r:id="rId24"/>
    <p:sldId id="266" r:id="rId25"/>
    <p:sldId id="267" r:id="rId26"/>
    <p:sldId id="268" r:id="rId2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6C48CE-1BE3-4151-8B09-6DF7A382762C}" type="datetimeFigureOut">
              <a:rPr lang="id-ID" smtClean="0"/>
              <a:pPr/>
              <a:t>17/07/2016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6527C7-F1A3-46C5-AF04-2C55EB2841F2}"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2B6527C7-F1A3-46C5-AF04-2C55EB2841F2}" type="slidenum">
              <a:rPr lang="id-ID" smtClean="0"/>
              <a:pPr/>
              <a:t>7</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8842710-D0EC-45E6-B59B-E83CFEDD15E9}" type="datetimeFigureOut">
              <a:rPr lang="id-ID" smtClean="0"/>
              <a:pPr/>
              <a:t>17/07/2016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78BE95-CFAA-47AB-ACC2-BF0BF23EA1AD}"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8842710-D0EC-45E6-B59B-E83CFEDD15E9}" type="datetimeFigureOut">
              <a:rPr lang="id-ID" smtClean="0"/>
              <a:pPr/>
              <a:t>17/07/2016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78BE95-CFAA-47AB-ACC2-BF0BF23EA1A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8842710-D0EC-45E6-B59B-E83CFEDD15E9}" type="datetimeFigureOut">
              <a:rPr lang="id-ID" smtClean="0"/>
              <a:pPr/>
              <a:t>17/07/2016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78BE95-CFAA-47AB-ACC2-BF0BF23EA1A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8842710-D0EC-45E6-B59B-E83CFEDD15E9}" type="datetimeFigureOut">
              <a:rPr lang="id-ID" smtClean="0"/>
              <a:pPr/>
              <a:t>17/07/2016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78BE95-CFAA-47AB-ACC2-BF0BF23EA1A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842710-D0EC-45E6-B59B-E83CFEDD15E9}" type="datetimeFigureOut">
              <a:rPr lang="id-ID" smtClean="0"/>
              <a:pPr/>
              <a:t>17/07/2016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578BE95-CFAA-47AB-ACC2-BF0BF23EA1AD}"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8842710-D0EC-45E6-B59B-E83CFEDD15E9}" type="datetimeFigureOut">
              <a:rPr lang="id-ID" smtClean="0"/>
              <a:pPr/>
              <a:t>17/07/2016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578BE95-CFAA-47AB-ACC2-BF0BF23EA1AD}"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8842710-D0EC-45E6-B59B-E83CFEDD15E9}" type="datetimeFigureOut">
              <a:rPr lang="id-ID" smtClean="0"/>
              <a:pPr/>
              <a:t>17/07/2016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578BE95-CFAA-47AB-ACC2-BF0BF23EA1AD}"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8842710-D0EC-45E6-B59B-E83CFEDD15E9}" type="datetimeFigureOut">
              <a:rPr lang="id-ID" smtClean="0"/>
              <a:pPr/>
              <a:t>17/07/2016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578BE95-CFAA-47AB-ACC2-BF0BF23EA1AD}"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842710-D0EC-45E6-B59B-E83CFEDD15E9}" type="datetimeFigureOut">
              <a:rPr lang="id-ID" smtClean="0"/>
              <a:pPr/>
              <a:t>17/07/2016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578BE95-CFAA-47AB-ACC2-BF0BF23EA1A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842710-D0EC-45E6-B59B-E83CFEDD15E9}" type="datetimeFigureOut">
              <a:rPr lang="id-ID" smtClean="0"/>
              <a:pPr/>
              <a:t>17/07/2016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578BE95-CFAA-47AB-ACC2-BF0BF23EA1AD}"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842710-D0EC-45E6-B59B-E83CFEDD15E9}" type="datetimeFigureOut">
              <a:rPr lang="id-ID" smtClean="0"/>
              <a:pPr/>
              <a:t>17/07/2016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578BE95-CFAA-47AB-ACC2-BF0BF23EA1AD}"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842710-D0EC-45E6-B59B-E83CFEDD15E9}" type="datetimeFigureOut">
              <a:rPr lang="id-ID" smtClean="0"/>
              <a:pPr/>
              <a:t>17/07/2016</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78BE95-CFAA-47AB-ACC2-BF0BF23EA1A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929354"/>
          </a:xfrm>
          <a:solidFill>
            <a:schemeClr val="bg2">
              <a:lumMod val="50000"/>
            </a:schemeClr>
          </a:solidFill>
        </p:spPr>
        <p:txBody>
          <a:bodyPr>
            <a:normAutofit/>
          </a:bodyPr>
          <a:lstStyle/>
          <a:p>
            <a:pPr>
              <a:buNone/>
            </a:pPr>
            <a:r>
              <a:rPr lang="id-ID" dirty="0" smtClean="0"/>
              <a:t>                                             </a:t>
            </a:r>
          </a:p>
          <a:p>
            <a:pPr>
              <a:buNone/>
            </a:pPr>
            <a:endParaRPr lang="id-ID" dirty="0" smtClean="0"/>
          </a:p>
          <a:p>
            <a:pPr>
              <a:buNone/>
            </a:pPr>
            <a:endParaRPr lang="id-ID" dirty="0" smtClean="0"/>
          </a:p>
          <a:p>
            <a:pPr>
              <a:buNone/>
            </a:pPr>
            <a:endParaRPr lang="id-ID" b="1" dirty="0" smtClean="0"/>
          </a:p>
          <a:p>
            <a:pPr>
              <a:buNone/>
            </a:pPr>
            <a:endParaRPr lang="id-ID" dirty="0" smtClean="0"/>
          </a:p>
          <a:p>
            <a:pPr>
              <a:buNone/>
            </a:pPr>
            <a:endParaRPr lang="id-ID" dirty="0" smtClean="0"/>
          </a:p>
          <a:p>
            <a:pPr>
              <a:buNone/>
            </a:pPr>
            <a:endParaRPr lang="id-ID" dirty="0" smtClean="0"/>
          </a:p>
          <a:p>
            <a:pPr algn="ctr">
              <a:buNone/>
            </a:pPr>
            <a:r>
              <a:rPr lang="id-ID" b="1" dirty="0" smtClean="0">
                <a:latin typeface="+mj-lt"/>
              </a:rPr>
              <a:t>PANCASILA DARI SUDUT PANDANG AJARAN(PAMENDAK) MEI KARTAWINATA</a:t>
            </a:r>
            <a:endParaRPr lang="id-ID" b="1" dirty="0" smtClean="0">
              <a:solidFill>
                <a:srgbClr val="FF0000"/>
              </a:solidFill>
              <a:latin typeface="Agency FB" pitchFamily="34" charset="0"/>
            </a:endParaRPr>
          </a:p>
          <a:p>
            <a:pPr algn="ctr">
              <a:buNone/>
            </a:pPr>
            <a:r>
              <a:rPr lang="id-ID" b="1" dirty="0" smtClean="0">
                <a:solidFill>
                  <a:srgbClr val="002060"/>
                </a:solidFill>
                <a:latin typeface="Aharoni" pitchFamily="2" charset="-79"/>
                <a:cs typeface="Aharoni" pitchFamily="2" charset="-79"/>
              </a:rPr>
              <a:t>“PANCASILA DASAR SALIRA”</a:t>
            </a:r>
            <a:endParaRPr lang="id-ID" b="1" dirty="0">
              <a:solidFill>
                <a:srgbClr val="002060"/>
              </a:solidFill>
              <a:latin typeface="Aharoni" pitchFamily="2" charset="-79"/>
              <a:cs typeface="Aharoni" pitchFamily="2" charset="-79"/>
            </a:endParaRPr>
          </a:p>
        </p:txBody>
      </p:sp>
      <p:pic>
        <p:nvPicPr>
          <p:cNvPr id="5" name="Content Placeholder 5" descr="Intro copy.jpg"/>
          <p:cNvPicPr>
            <a:picLocks noChangeAspect="1"/>
          </p:cNvPicPr>
          <p:nvPr/>
        </p:nvPicPr>
        <p:blipFill>
          <a:blip r:embed="rId2"/>
          <a:stretch>
            <a:fillRect/>
          </a:stretch>
        </p:blipFill>
        <p:spPr>
          <a:xfrm>
            <a:off x="1857356" y="1000108"/>
            <a:ext cx="5429288" cy="3429024"/>
          </a:xfrm>
          <a:prstGeom prst="rect">
            <a:avLst/>
          </a:prstGeom>
          <a:ln w="38100">
            <a:solidFill>
              <a:schemeClr val="tx1"/>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500042"/>
            <a:ext cx="8229600" cy="6143668"/>
          </a:xfrm>
          <a:ln/>
        </p:spPr>
        <p:style>
          <a:lnRef idx="1">
            <a:schemeClr val="dk1"/>
          </a:lnRef>
          <a:fillRef idx="2">
            <a:schemeClr val="dk1"/>
          </a:fillRef>
          <a:effectRef idx="1">
            <a:schemeClr val="dk1"/>
          </a:effectRef>
          <a:fontRef idx="minor">
            <a:schemeClr val="dk1"/>
          </a:fontRef>
        </p:style>
        <p:txBody>
          <a:bodyPr>
            <a:normAutofit/>
          </a:bodyPr>
          <a:lstStyle/>
          <a:p>
            <a:pPr marL="0" indent="0" algn="just">
              <a:buNone/>
            </a:pPr>
            <a:r>
              <a:rPr lang="id-ID" sz="2400" dirty="0" smtClean="0"/>
              <a:t>TEKAD inilah yang harus kita ”pandu” (dikaji/dipertimbangkan) agar semua perbuatan yang kita lakukan itu tidak terjerumus kedalam perbuatan yang tidak baik (jahat/merugikan/mencelakaan diri sendiri maupun sesama hidup)</a:t>
            </a:r>
          </a:p>
          <a:p>
            <a:pPr marL="0" indent="0" algn="just">
              <a:buNone/>
            </a:pPr>
            <a:r>
              <a:rPr lang="id-ID" sz="2400" dirty="0" smtClean="0"/>
              <a:t>Manakala TEKAD-UCAP-LAMPAH kita jaga agar senantiasa SUCI (baik/welas asih/selamat-menyelamatkan) maka  di saat itulah kita layak dikatakan “Ber-KeTuhanan YME” (MARDIIKA)</a:t>
            </a:r>
          </a:p>
          <a:p>
            <a:pPr marL="0" indent="0" algn="just">
              <a:buNone/>
            </a:pPr>
            <a:r>
              <a:rPr lang="id-ID" sz="2400" dirty="0" smtClean="0"/>
              <a:t>Karena di saat seperti itulah “Sifat-sifat Tuhan” terwujud dalam kenyataan hidup Manusia itu....</a:t>
            </a:r>
          </a:p>
          <a:p>
            <a:pPr marL="0" indent="0" algn="just">
              <a:buNone/>
            </a:pPr>
            <a:r>
              <a:rPr lang="id-ID" sz="2400" dirty="0" smtClean="0"/>
              <a:t>Sehingga Ke-Sucian  seseorang/manusia tidak dapat dilihat dari :</a:t>
            </a:r>
          </a:p>
          <a:p>
            <a:pPr algn="just">
              <a:buAutoNum type="arabicPeriod"/>
            </a:pPr>
            <a:r>
              <a:rPr lang="id-ID" sz="2400" dirty="0" smtClean="0"/>
              <a:t>Cara Penampilan ( cara berpakaian)</a:t>
            </a:r>
          </a:p>
          <a:p>
            <a:pPr algn="just">
              <a:buAutoNum type="arabicPeriod"/>
            </a:pPr>
            <a:r>
              <a:rPr lang="id-ID" sz="2400" dirty="0" smtClean="0"/>
              <a:t>Pandainya berbicara  </a:t>
            </a:r>
          </a:p>
          <a:p>
            <a:pPr algn="just">
              <a:buAutoNum type="arabicPeriod"/>
            </a:pPr>
            <a:r>
              <a:rPr lang="id-ID" sz="2400" dirty="0" smtClean="0"/>
              <a:t>hapalnya membaca kitab </a:t>
            </a:r>
          </a:p>
          <a:p>
            <a:pPr algn="just">
              <a:buAutoNum type="arabicPeriod"/>
            </a:pPr>
            <a:r>
              <a:rPr lang="id-ID" sz="2400" dirty="0" smtClean="0"/>
              <a:t>Rajinnya “ibadah simbolis”....</a:t>
            </a:r>
          </a:p>
          <a:p>
            <a:pPr algn="ctr">
              <a:buNone/>
            </a:pPr>
            <a:endParaRPr lang="id-ID" sz="2400" b="1" dirty="0" smtClean="0"/>
          </a:p>
          <a:p>
            <a:pPr algn="just">
              <a:buNone/>
            </a:pPr>
            <a:endParaRPr lang="id-ID" sz="1600" dirty="0"/>
          </a:p>
          <a:p>
            <a:pPr algn="just">
              <a:buNone/>
            </a:pPr>
            <a:endParaRPr lang="id-ID"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style>
          <a:lnRef idx="1">
            <a:schemeClr val="dk1"/>
          </a:lnRef>
          <a:fillRef idx="2">
            <a:schemeClr val="dk1"/>
          </a:fillRef>
          <a:effectRef idx="1">
            <a:schemeClr val="dk1"/>
          </a:effectRef>
          <a:fontRef idx="minor">
            <a:schemeClr val="dk1"/>
          </a:fontRef>
        </p:style>
        <p:txBody>
          <a:bodyPr/>
          <a:lstStyle/>
          <a:p>
            <a:pPr algn="ctr">
              <a:buNone/>
            </a:pPr>
            <a:r>
              <a:rPr lang="id-ID" b="1" dirty="0" smtClean="0"/>
              <a:t>Sehingga :</a:t>
            </a:r>
          </a:p>
          <a:p>
            <a:pPr algn="ctr">
              <a:buNone/>
            </a:pPr>
            <a:r>
              <a:rPr lang="id-ID" sz="2800" b="1" dirty="0" smtClean="0"/>
              <a:t>KE-TUHANAN</a:t>
            </a:r>
            <a:r>
              <a:rPr lang="id-ID" sz="2800" dirty="0" smtClean="0"/>
              <a:t> tidak selamanya identik dengan </a:t>
            </a:r>
            <a:r>
              <a:rPr lang="id-ID" sz="2800" b="1" dirty="0" smtClean="0"/>
              <a:t>AGAMA</a:t>
            </a:r>
          </a:p>
          <a:p>
            <a:pPr algn="ctr">
              <a:buNone/>
            </a:pPr>
            <a:r>
              <a:rPr lang="id-ID" b="1" dirty="0" smtClean="0"/>
              <a:t>Karena :</a:t>
            </a:r>
          </a:p>
          <a:p>
            <a:pPr algn="ctr">
              <a:buNone/>
            </a:pPr>
            <a:r>
              <a:rPr lang="id-ID" b="1" dirty="0" smtClean="0"/>
              <a:t>“AGAMA bukan TUHAN” </a:t>
            </a:r>
          </a:p>
          <a:p>
            <a:pPr algn="ctr">
              <a:buNone/>
            </a:pPr>
            <a:r>
              <a:rPr lang="id-ID" dirty="0" smtClean="0"/>
              <a:t> tetapi  Patokan/Aturan dari Tuhan YME</a:t>
            </a:r>
          </a:p>
          <a:p>
            <a:pPr algn="ctr">
              <a:buNone/>
            </a:pPr>
            <a:endParaRPr lang="id-ID" dirty="0" smtClean="0"/>
          </a:p>
          <a:p>
            <a:pPr algn="ctr">
              <a:buNone/>
            </a:pPr>
            <a:r>
              <a:rPr lang="id-ID" dirty="0" smtClean="0"/>
              <a:t>Setiap Yang berasal dari Tuhan </a:t>
            </a:r>
          </a:p>
          <a:p>
            <a:pPr algn="ctr">
              <a:buNone/>
            </a:pPr>
            <a:r>
              <a:rPr lang="id-ID" b="1" dirty="0" smtClean="0"/>
              <a:t>“ PASTI </a:t>
            </a:r>
            <a:r>
              <a:rPr lang="id-ID" b="1" i="1" dirty="0" smtClean="0"/>
              <a:t> Ke-Tuhanan”.....</a:t>
            </a:r>
          </a:p>
          <a:p>
            <a:pPr algn="ctr">
              <a:buNone/>
            </a:pPr>
            <a:r>
              <a:rPr lang="id-ID" dirty="0" smtClean="0"/>
              <a:t>Setiap</a:t>
            </a:r>
            <a:r>
              <a:rPr lang="id-ID" i="1" dirty="0" smtClean="0"/>
              <a:t> yang bisa ditiru/dibuat oleh Manusia </a:t>
            </a:r>
            <a:r>
              <a:rPr lang="id-ID" b="1" dirty="0" smtClean="0"/>
              <a:t>“PASTI </a:t>
            </a:r>
            <a:r>
              <a:rPr lang="id-ID" b="1" i="1" dirty="0" smtClean="0"/>
              <a:t>tidak Ke-Tuhanan”</a:t>
            </a:r>
          </a:p>
          <a:p>
            <a:endParaRPr lang="id-ID"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143668"/>
          </a:xfrm>
          <a:solidFill>
            <a:schemeClr val="accent6">
              <a:lumMod val="75000"/>
            </a:schemeClr>
          </a:solidFill>
          <a:effectLst>
            <a:outerShdw blurRad="50800" dist="38100" dir="18900000" algn="b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a:normAutofit/>
          </a:bodyPr>
          <a:lstStyle/>
          <a:p>
            <a:pPr marL="514350" indent="-514350" algn="ctr">
              <a:buFont typeface="+mj-lt"/>
              <a:buAutoNum type="arabicPeriod" startAt="2"/>
            </a:pPr>
            <a:r>
              <a:rPr lang="id-ID" sz="2800" b="1" dirty="0" smtClean="0"/>
              <a:t>KA’MANUSA’AN</a:t>
            </a:r>
          </a:p>
          <a:p>
            <a:pPr marL="514350" indent="-514350" algn="just">
              <a:buNone/>
            </a:pPr>
            <a:r>
              <a:rPr lang="id-ID" sz="2800" dirty="0" smtClean="0"/>
              <a:t>Mengandung 2 pengertian, yaitu :</a:t>
            </a:r>
          </a:p>
          <a:p>
            <a:pPr marL="177800" indent="-177800" algn="just">
              <a:buNone/>
            </a:pPr>
            <a:r>
              <a:rPr lang="id-ID" sz="2800" dirty="0" smtClean="0"/>
              <a:t>1</a:t>
            </a:r>
            <a:r>
              <a:rPr lang="id-ID" sz="2800" b="1" dirty="0" smtClean="0"/>
              <a:t>.KAMA-NUSA’AN</a:t>
            </a:r>
            <a:r>
              <a:rPr lang="id-ID" sz="2800" dirty="0" smtClean="0"/>
              <a:t> yaitu : menjelaskan/mengulas tentang asal-usul BADAN yang berasal dari “saripati” Tanah Air (KAMA=sari-rasa-tunggal ; NUSA=Tanah air = diri) </a:t>
            </a:r>
          </a:p>
          <a:p>
            <a:pPr marL="177800" indent="-177800" algn="just">
              <a:buNone/>
            </a:pPr>
            <a:endParaRPr lang="id-ID" sz="2800" dirty="0" smtClean="0"/>
          </a:p>
          <a:p>
            <a:pPr marL="177800" indent="-177800" algn="just">
              <a:buNone/>
            </a:pPr>
            <a:r>
              <a:rPr lang="id-ID" sz="2800" b="1" dirty="0" smtClean="0"/>
              <a:t>2. KA-MANUSA’AN</a:t>
            </a:r>
            <a:r>
              <a:rPr lang="id-ID" sz="2800" dirty="0" smtClean="0"/>
              <a:t> yaitu : menjelaskan/mengulas tentang MANUSA (sifat suci/ unsur yg berasal dari Tuhan YME)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72230"/>
          </a:xfrm>
          <a:solidFill>
            <a:schemeClr val="accent6">
              <a:lumMod val="75000"/>
            </a:schemeClr>
          </a:solidFill>
        </p:spPr>
        <p:txBody>
          <a:bodyPr>
            <a:normAutofit fontScale="70000" lnSpcReduction="20000"/>
          </a:bodyPr>
          <a:lstStyle/>
          <a:p>
            <a:pPr marL="177800" indent="-177800" algn="just">
              <a:buNone/>
            </a:pPr>
            <a:endParaRPr lang="id-ID" dirty="0" smtClean="0"/>
          </a:p>
          <a:p>
            <a:pPr marL="177800" indent="-177800" algn="just">
              <a:buNone/>
            </a:pPr>
            <a:r>
              <a:rPr lang="id-ID" b="1" dirty="0" smtClean="0"/>
              <a:t>KAMA-NUSA’AN (asal – usul badan)</a:t>
            </a:r>
          </a:p>
          <a:p>
            <a:pPr marL="177800" indent="-177800" algn="just">
              <a:buNone/>
            </a:pPr>
            <a:r>
              <a:rPr lang="id-ID" dirty="0" smtClean="0"/>
              <a:t>Badan yang kita miliki sesungguhnya berasal dari “saripati” alam semesta, yaitu :</a:t>
            </a:r>
          </a:p>
          <a:p>
            <a:pPr marL="177800" indent="-177800" algn="just">
              <a:buNone/>
            </a:pPr>
            <a:r>
              <a:rPr lang="id-ID" dirty="0" smtClean="0"/>
              <a:t>Badan Jasmani (Raga kasar) berasal dari SARIPATI Dunia (air/api/angin/bumi)</a:t>
            </a:r>
          </a:p>
          <a:p>
            <a:pPr marL="0" indent="0" algn="just">
              <a:buNone/>
            </a:pPr>
            <a:r>
              <a:rPr lang="id-ID" dirty="0" smtClean="0"/>
              <a:t>Badan Rohani (Raga halus) berasal dari SARI RASA Alam (dingin/hangat/semilir/tetap/manis/</a:t>
            </a:r>
          </a:p>
          <a:p>
            <a:pPr marL="0" indent="0" algn="just">
              <a:buNone/>
            </a:pPr>
            <a:r>
              <a:rPr lang="id-ID" dirty="0" smtClean="0"/>
              <a:t>Pahit/kesat dsb)</a:t>
            </a:r>
          </a:p>
          <a:p>
            <a:pPr marL="0" indent="0" algn="just">
              <a:buNone/>
            </a:pPr>
            <a:r>
              <a:rPr lang="id-ID" dirty="0" smtClean="0"/>
              <a:t>Karena ada unsur “alam semesta” (saripati dan sarirasa) menimbulkan “hawa napsu”</a:t>
            </a:r>
          </a:p>
          <a:p>
            <a:pPr marL="0" indent="0" algn="just">
              <a:buNone/>
            </a:pPr>
            <a:r>
              <a:rPr lang="id-ID" dirty="0" smtClean="0"/>
              <a:t>oleh karena itu pula sesungguhnya </a:t>
            </a:r>
            <a:r>
              <a:rPr lang="id-ID" b="1" i="1" dirty="0" smtClean="0"/>
              <a:t>“BADAN”</a:t>
            </a:r>
            <a:r>
              <a:rPr lang="id-ID" dirty="0" smtClean="0"/>
              <a:t> yg sedang kita “pergunakan” ini memiliki hubungan erat dengan Tanah air dimana kita lahir-dan dibesarkan nyatanya yaitu</a:t>
            </a:r>
            <a:r>
              <a:rPr lang="id-ID" b="1" i="1" dirty="0" smtClean="0"/>
              <a:t> “IBU PERTIWI”</a:t>
            </a:r>
          </a:p>
          <a:p>
            <a:pPr marL="0" indent="0" algn="just">
              <a:buNone/>
            </a:pPr>
            <a:r>
              <a:rPr lang="id-ID" b="1" i="1" dirty="0" smtClean="0"/>
              <a:t>“Barangsiapa yang tidak tahu kepada badannya sendiri maka ia tidak akan tahu kepada tanah Airnya sendiri”</a:t>
            </a:r>
          </a:p>
          <a:p>
            <a:pPr marL="0" indent="0" algn="just">
              <a:buNone/>
            </a:pPr>
            <a:r>
              <a:rPr lang="id-ID" b="1" i="1" dirty="0" smtClean="0"/>
              <a:t>“Barang siapa yang tahu  kepada Badannya (lahir-batin) maka ia akan tahu dan cinta kepada Tanah airnya sendiri”</a:t>
            </a:r>
          </a:p>
          <a:p>
            <a:pPr marL="0" indent="0" algn="just">
              <a:buNone/>
            </a:pPr>
            <a:r>
              <a:rPr lang="id-ID" dirty="0" smtClean="0"/>
              <a:t>Akibatnya adalah :</a:t>
            </a:r>
            <a:r>
              <a:rPr lang="id-ID" b="1" dirty="0" smtClean="0"/>
              <a:t> “melahirkan jiwa Patroitisme dan Nasionalisme”</a:t>
            </a:r>
          </a:p>
          <a:p>
            <a:pPr>
              <a:buNone/>
            </a:pP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a:solidFill>
            <a:schemeClr val="accent6">
              <a:lumMod val="75000"/>
            </a:schemeClr>
          </a:solidFill>
          <a:effectLst>
            <a:innerShdw blurRad="63500" dist="50800" dir="18900000">
              <a:prstClr val="black">
                <a:alpha val="50000"/>
              </a:prstClr>
            </a:innerShdw>
          </a:effectLst>
        </p:spPr>
        <p:style>
          <a:lnRef idx="1">
            <a:schemeClr val="accent6"/>
          </a:lnRef>
          <a:fillRef idx="2">
            <a:schemeClr val="accent6"/>
          </a:fillRef>
          <a:effectRef idx="1">
            <a:schemeClr val="accent6"/>
          </a:effectRef>
          <a:fontRef idx="minor">
            <a:schemeClr val="dk1"/>
          </a:fontRef>
        </p:style>
        <p:txBody>
          <a:bodyPr>
            <a:normAutofit/>
          </a:bodyPr>
          <a:lstStyle/>
          <a:p>
            <a:pPr marL="0" indent="0" algn="just">
              <a:buNone/>
            </a:pPr>
            <a:endParaRPr lang="id-ID" sz="1600" b="1" dirty="0" smtClean="0"/>
          </a:p>
          <a:p>
            <a:pPr marL="0" indent="0" algn="just">
              <a:buNone/>
            </a:pPr>
            <a:r>
              <a:rPr lang="id-ID" sz="2800" b="1" dirty="0" smtClean="0"/>
              <a:t>KA-MANUSAAN </a:t>
            </a:r>
          </a:p>
          <a:p>
            <a:pPr marL="0" indent="0" algn="just">
              <a:buNone/>
            </a:pPr>
            <a:r>
              <a:rPr lang="id-ID" sz="2800" b="1" dirty="0" smtClean="0"/>
              <a:t>(sifat suci/unsur yg berasal dari Tuhan YME)</a:t>
            </a:r>
          </a:p>
          <a:p>
            <a:pPr marL="0" indent="0" algn="just">
              <a:buNone/>
            </a:pPr>
            <a:r>
              <a:rPr lang="id-ID" sz="2800" dirty="0" smtClean="0"/>
              <a:t>Dalam DIRI Manusia, sesungguhnya meliputi :</a:t>
            </a:r>
          </a:p>
          <a:p>
            <a:pPr algn="just">
              <a:buAutoNum type="arabicPeriod"/>
            </a:pPr>
            <a:r>
              <a:rPr lang="id-ID" sz="2800" dirty="0" smtClean="0"/>
              <a:t>Raga Salira (Jasmani) = badan lahiriah</a:t>
            </a:r>
          </a:p>
          <a:p>
            <a:pPr algn="just">
              <a:buAutoNum type="arabicPeriod"/>
            </a:pPr>
            <a:r>
              <a:rPr lang="id-ID" sz="2800" dirty="0" smtClean="0"/>
              <a:t>Raga Purasa (Rohani) = badan Batiniah</a:t>
            </a:r>
          </a:p>
          <a:p>
            <a:pPr algn="just">
              <a:buAutoNum type="arabicPeriod"/>
            </a:pPr>
            <a:r>
              <a:rPr lang="id-ID" sz="2800" dirty="0" smtClean="0"/>
              <a:t>Raga Batara (Manusa) = unsur  dari Tuhan</a:t>
            </a:r>
          </a:p>
          <a:p>
            <a:pPr marL="0" indent="0" algn="just">
              <a:buNone/>
            </a:pPr>
            <a:r>
              <a:rPr lang="id-ID" sz="2800" dirty="0" smtClean="0"/>
              <a:t>Manakala seseorang (jelema/wong) melaksanakan/berprilaku : baik/welas asih/perbuatan tidak tercela  maka disaat itulah : orang tersebut layak dikatakan “berprikemanusiaan” (Ka-Manusaan), karena disaat itulah orang tersebut (insan) telah nyata-nyata: </a:t>
            </a:r>
          </a:p>
          <a:p>
            <a:pPr algn="just">
              <a:buNone/>
            </a:pPr>
            <a:endParaRPr lang="id-ID" sz="1600" dirty="0" smtClean="0"/>
          </a:p>
          <a:p>
            <a:pPr marL="0" indent="0" algn="just">
              <a:buNone/>
            </a:pPr>
            <a:endParaRPr lang="id-ID" sz="1600" dirty="0" smtClean="0"/>
          </a:p>
          <a:p>
            <a:pPr marL="0" indent="0" algn="just">
              <a:buNone/>
            </a:pPr>
            <a:endParaRPr lang="id-ID" sz="1600" dirty="0" smtClean="0"/>
          </a:p>
          <a:p>
            <a:pPr marL="0" indent="0" algn="just">
              <a:buNone/>
            </a:pPr>
            <a:endParaRPr lang="id-ID" sz="2800" dirty="0" smtClean="0"/>
          </a:p>
          <a:p>
            <a:pPr>
              <a:buNone/>
            </a:pPr>
            <a:endParaRPr lang="id-ID" dirty="0" smtClean="0"/>
          </a:p>
          <a:p>
            <a:pPr>
              <a:buNone/>
            </a:pP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857916"/>
          </a:xfrm>
          <a:solidFill>
            <a:schemeClr val="accent6">
              <a:lumMod val="75000"/>
            </a:schemeClr>
          </a:solidFill>
        </p:spPr>
        <p:txBody>
          <a:bodyPr>
            <a:normAutofit fontScale="92500" lnSpcReduction="20000"/>
          </a:bodyPr>
          <a:lstStyle/>
          <a:p>
            <a:pPr marL="0" indent="0" algn="just">
              <a:buNone/>
            </a:pPr>
            <a:endParaRPr lang="id-ID" dirty="0" smtClean="0"/>
          </a:p>
          <a:p>
            <a:pPr algn="just">
              <a:buAutoNum type="arabicPeriod"/>
            </a:pPr>
            <a:r>
              <a:rPr lang="id-ID" dirty="0" smtClean="0"/>
              <a:t>Sehat lahir-batinnya</a:t>
            </a:r>
          </a:p>
          <a:p>
            <a:pPr algn="just">
              <a:buAutoNum type="arabicPeriod"/>
            </a:pPr>
            <a:r>
              <a:rPr lang="id-ID" dirty="0" smtClean="0"/>
              <a:t>Baik kelakuannya</a:t>
            </a:r>
            <a:r>
              <a:rPr lang="id-ID" sz="2600" dirty="0" smtClean="0"/>
              <a:t>                              </a:t>
            </a:r>
            <a:r>
              <a:rPr lang="id-ID" sz="2600" b="1" dirty="0" smtClean="0"/>
              <a:t>MANUSA = ABDI GUSTI</a:t>
            </a:r>
          </a:p>
          <a:p>
            <a:pPr algn="just">
              <a:buAutoNum type="arabicPeriod"/>
            </a:pPr>
            <a:r>
              <a:rPr lang="id-ID" dirty="0" smtClean="0"/>
              <a:t>Benar pengetahuannya</a:t>
            </a:r>
          </a:p>
          <a:p>
            <a:pPr algn="just">
              <a:buNone/>
            </a:pPr>
            <a:endParaRPr lang="id-ID" dirty="0" smtClean="0"/>
          </a:p>
          <a:p>
            <a:pPr marL="0" indent="0" algn="just">
              <a:buNone/>
            </a:pPr>
            <a:r>
              <a:rPr lang="id-ID" dirty="0" smtClean="0"/>
              <a:t>Sehingga orang yang memiliki jiwa Ke-Manusiaan (Ka-Manusaan) adalah :</a:t>
            </a:r>
          </a:p>
          <a:p>
            <a:pPr algn="just">
              <a:buAutoNum type="arabicPeriod"/>
            </a:pPr>
            <a:r>
              <a:rPr lang="id-ID" b="1" dirty="0" smtClean="0"/>
              <a:t>Yang Adatnya</a:t>
            </a:r>
            <a:r>
              <a:rPr lang="id-ID" dirty="0" smtClean="0"/>
              <a:t>	: Baik</a:t>
            </a:r>
          </a:p>
          <a:p>
            <a:pPr algn="just">
              <a:buAutoNum type="arabicPeriod"/>
            </a:pPr>
            <a:r>
              <a:rPr lang="id-ID" b="1" dirty="0" smtClean="0"/>
              <a:t>Yang sifatnya</a:t>
            </a:r>
            <a:r>
              <a:rPr lang="id-ID" dirty="0" smtClean="0"/>
              <a:t>	: welas asih</a:t>
            </a:r>
          </a:p>
          <a:p>
            <a:pPr algn="just">
              <a:buAutoNum type="arabicPeriod"/>
            </a:pPr>
            <a:r>
              <a:rPr lang="id-ID" b="1" dirty="0" smtClean="0"/>
              <a:t>Yang Kenyatanya</a:t>
            </a:r>
            <a:r>
              <a:rPr lang="id-ID" dirty="0" smtClean="0"/>
              <a:t>: - Berperasaan (rasa/rumasa)</a:t>
            </a:r>
            <a:endParaRPr lang="id-ID" sz="2600" dirty="0" smtClean="0"/>
          </a:p>
          <a:p>
            <a:pPr algn="just">
              <a:buNone/>
            </a:pPr>
            <a:r>
              <a:rPr lang="id-ID" dirty="0" smtClean="0"/>
              <a:t>			 	      - Baik prilakunya</a:t>
            </a:r>
          </a:p>
          <a:p>
            <a:pPr algn="just">
              <a:buNone/>
            </a:pPr>
            <a:r>
              <a:rPr lang="id-ID" dirty="0" smtClean="0"/>
              <a:t>			 	      - Benar pengetahuannya</a:t>
            </a:r>
          </a:p>
          <a:p>
            <a:pPr algn="just">
              <a:buNone/>
            </a:pPr>
            <a:endParaRPr lang="id-ID" dirty="0" smtClean="0"/>
          </a:p>
          <a:p>
            <a:pPr>
              <a:buNone/>
            </a:pPr>
            <a:endParaRPr lang="id-ID" sz="3000" dirty="0"/>
          </a:p>
        </p:txBody>
      </p:sp>
      <p:sp>
        <p:nvSpPr>
          <p:cNvPr id="4" name="Right Arrow 3"/>
          <p:cNvSpPr/>
          <p:nvPr/>
        </p:nvSpPr>
        <p:spPr>
          <a:xfrm>
            <a:off x="4786314" y="1071546"/>
            <a:ext cx="642942" cy="1285884"/>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00792"/>
          </a:xfrm>
          <a:solidFill>
            <a:srgbClr val="92D050"/>
          </a:solidFill>
        </p:spPr>
        <p:txBody>
          <a:bodyPr>
            <a:normAutofit lnSpcReduction="10000"/>
          </a:bodyPr>
          <a:lstStyle/>
          <a:p>
            <a:pPr>
              <a:buNone/>
            </a:pPr>
            <a:r>
              <a:rPr lang="id-ID" sz="2800" dirty="0" smtClean="0"/>
              <a:t>3.</a:t>
            </a:r>
            <a:r>
              <a:rPr lang="id-ID" sz="2800" b="1" dirty="0" smtClean="0"/>
              <a:t> KA-BANGSAAN ANU BULEUD</a:t>
            </a:r>
            <a:r>
              <a:rPr lang="id-ID" sz="2800" dirty="0" smtClean="0"/>
              <a:t> </a:t>
            </a:r>
            <a:r>
              <a:rPr lang="id-ID" sz="2400" dirty="0" smtClean="0"/>
              <a:t>(Ke-Bangsaan yang utuh)</a:t>
            </a:r>
          </a:p>
          <a:p>
            <a:pPr marL="0" indent="0" algn="just">
              <a:buNone/>
            </a:pPr>
            <a:r>
              <a:rPr lang="id-ID" sz="2400" dirty="0" smtClean="0"/>
              <a:t>Makna KA-BANGSAAN sesungguhnya tidak terbatas pada urusan Manusia sebagai warga negara suatu bangsa/negara, tetapi lebih dari itu, Ka-Bangsaan menurut pandangan Mei Kartawinata mencakup semua mahluk hidup (bangsa manusia, bangsa tumbuhan, bangsa binatang, dll)</a:t>
            </a:r>
          </a:p>
          <a:p>
            <a:pPr marL="0" indent="0" algn="just">
              <a:buNone/>
            </a:pPr>
            <a:r>
              <a:rPr lang="id-ID" sz="2400" dirty="0" smtClean="0"/>
              <a:t>Karena itu Ka-Bangsaan sesungguhnya patokan dari Yang Maha Kuasa yang sejatinya harus disyukuri dan dilaksanakan sebagai mana mestinya (sesuai kodratnya)</a:t>
            </a:r>
          </a:p>
          <a:p>
            <a:pPr marL="0" indent="0" algn="just">
              <a:buNone/>
            </a:pPr>
            <a:r>
              <a:rPr lang="id-ID" sz="2400" dirty="0" smtClean="0"/>
              <a:t>Dengan demikian Bangsa Indonesia yang terdiri dari beragam suku Bangsa dan beraneka ragam adat dan budaya sesungguhnya harus tetap hidup dan lestari karena itu adalah pencerminan  dari Ke-Agungan Tuhan  yang diturunkan di bumi Nusantara yang  sewajibnya disyukuri dengan cara mau melaksanakan cara-ciri yang telah diwariskan oleh para pendahulu (leluhur bangsanya )</a:t>
            </a:r>
          </a:p>
          <a:p>
            <a:pPr marL="0" indent="0" algn="just">
              <a:buNone/>
            </a:pPr>
            <a:endParaRPr lang="id-ID" sz="1800" i="1" dirty="0" smtClean="0"/>
          </a:p>
          <a:p>
            <a:pPr>
              <a:buNone/>
            </a:pP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a:solidFill>
            <a:schemeClr val="accent3">
              <a:lumMod val="75000"/>
            </a:schemeClr>
          </a:solidFill>
        </p:spPr>
        <p:style>
          <a:lnRef idx="2">
            <a:schemeClr val="dk1">
              <a:shade val="50000"/>
            </a:schemeClr>
          </a:lnRef>
          <a:fillRef idx="1">
            <a:schemeClr val="dk1"/>
          </a:fillRef>
          <a:effectRef idx="0">
            <a:schemeClr val="dk1"/>
          </a:effectRef>
          <a:fontRef idx="minor">
            <a:schemeClr val="lt1"/>
          </a:fontRef>
        </p:style>
        <p:txBody>
          <a:bodyPr>
            <a:normAutofit fontScale="70000" lnSpcReduction="20000"/>
          </a:bodyPr>
          <a:lstStyle/>
          <a:p>
            <a:pPr marL="0" indent="0" algn="just">
              <a:buNone/>
            </a:pPr>
            <a:r>
              <a:rPr lang="id-ID" sz="3400" dirty="0" smtClean="0"/>
              <a:t>Karena Ke-Bangsaan  sangat  erat hubungannya dengan pendahulunya (leluhur/cikal bakal), maka dengan itu kita mesti sadar diri bahwa : sekalipun kita lahir kedunia atas “kersaning Gusti Anu Maha suci” (kehendak Tuhan YME), namun kenyataannya karena perantaraan Ibu-Bapak, dan Ibu-Bapak karena ada Kakek-Nenek,..uyut, Bao, Janggawareng, udeg-udeg, Gantung siwur (7 Turunan)</a:t>
            </a:r>
          </a:p>
          <a:p>
            <a:pPr marL="0" indent="0" algn="just">
              <a:buNone/>
            </a:pPr>
            <a:r>
              <a:rPr lang="id-ID" sz="3400" dirty="0" smtClean="0"/>
              <a:t>Dan itu semua wajib di junjung tinggi oleh keturunanya karena  mereka pula kita diurus, dirawat, di didik dan dilindungi hingga sampai saat ini.</a:t>
            </a:r>
          </a:p>
          <a:p>
            <a:pPr marL="0" indent="0" algn="just">
              <a:buNone/>
            </a:pPr>
            <a:endParaRPr lang="id-ID" dirty="0" smtClean="0"/>
          </a:p>
          <a:p>
            <a:pPr marL="0" indent="0" algn="just">
              <a:buNone/>
            </a:pPr>
            <a:r>
              <a:rPr lang="id-ID" sz="3600" i="1" dirty="0" smtClean="0"/>
              <a:t>“pohon kelapa sekarang berasal dari kelapa yang ada sebelumnya, dan dikemudian hari pasti akan tetap menjadi kelapa” (wujud dan rasanya pun akan tetap kelapa)</a:t>
            </a:r>
          </a:p>
          <a:p>
            <a:pPr marL="0" indent="0" algn="just">
              <a:buNone/>
            </a:pPr>
            <a:endParaRPr lang="id-ID" sz="3600" i="1" dirty="0" smtClean="0"/>
          </a:p>
          <a:p>
            <a:pPr marL="0" indent="0" algn="just">
              <a:buNone/>
            </a:pPr>
            <a:r>
              <a:rPr lang="id-ID" sz="3600" i="1" dirty="0" smtClean="0"/>
              <a:t>“bangsa Indonesia berasal dari leluhur Bangsa Indonesia yang ada sebelumnya, dan dikemudian haripun akan tetap menjadi Bangsa Indonesia” (cara-ciri bangsa)</a:t>
            </a:r>
          </a:p>
          <a:p>
            <a:pPr>
              <a:buNone/>
            </a:pP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a:solidFill>
            <a:schemeClr val="bg2">
              <a:lumMod val="50000"/>
            </a:schemeClr>
          </a:solidFill>
        </p:spPr>
        <p:txBody>
          <a:bodyPr>
            <a:normAutofit fontScale="70000" lnSpcReduction="20000"/>
          </a:bodyPr>
          <a:lstStyle/>
          <a:p>
            <a:pPr algn="ctr">
              <a:buNone/>
            </a:pPr>
            <a:r>
              <a:rPr lang="id-ID" sz="5900" dirty="0" smtClean="0"/>
              <a:t>4. KA-RAKHAYATAN</a:t>
            </a:r>
          </a:p>
          <a:p>
            <a:pPr algn="just">
              <a:buNone/>
            </a:pPr>
            <a:r>
              <a:rPr lang="id-ID" sz="3400" dirty="0" smtClean="0"/>
              <a:t>Ka-Rakhayatan berasal dari kata:</a:t>
            </a:r>
          </a:p>
          <a:p>
            <a:pPr algn="just">
              <a:buNone/>
            </a:pPr>
            <a:r>
              <a:rPr lang="id-ID" sz="3400" dirty="0" smtClean="0"/>
              <a:t>Rakh = Darah ; Hayat = Hidup</a:t>
            </a:r>
          </a:p>
          <a:p>
            <a:pPr marL="0" indent="0" algn="just">
              <a:buNone/>
            </a:pPr>
            <a:r>
              <a:rPr lang="id-ID" sz="3400" dirty="0" smtClean="0"/>
              <a:t>Artinya: bahwa rakyat sesungguhnya adalah “urat nadi” suatu negara. Maju mundurnya(hidup/matinya) suatu negara tergantung kepada rakyatnya sendiri. Karena ada rakyatnya pula suatu wilayah dikatakan suatu negara, karena itu pula sesungguhnya pemilik suatu negara adalah Rakyat, karena rakyat adalah pengisi suatu wilayah/negara yang berhak untuk mengurus, menata dan memelihara sesuai dengan aturan yang dibuatnya sendiri atas kesepakatan bersama.</a:t>
            </a:r>
          </a:p>
          <a:p>
            <a:pPr marL="0" indent="0" algn="just">
              <a:buNone/>
            </a:pPr>
            <a:endParaRPr lang="id-ID" sz="3400" dirty="0" smtClean="0"/>
          </a:p>
          <a:p>
            <a:pPr marL="0" indent="0" algn="just">
              <a:buNone/>
            </a:pPr>
            <a:r>
              <a:rPr lang="id-ID" sz="3400" dirty="0" smtClean="0"/>
              <a:t>Oleh karena itu pula setiap rakyat semestinya mau mentaati semua peraturan negara dan pemerintahnya sendiri (dari Rakyat-oleh rakyat-untuk rakyat)</a:t>
            </a:r>
          </a:p>
          <a:p>
            <a:pPr marL="0" indent="0" algn="just">
              <a:buNone/>
            </a:pPr>
            <a:endParaRPr lang="id-ID" sz="3400" dirty="0" smtClean="0"/>
          </a:p>
          <a:p>
            <a:pPr marL="0" indent="0" algn="just">
              <a:buNone/>
            </a:pPr>
            <a:endParaRPr lang="id-ID" sz="34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57916"/>
          </a:xfrm>
          <a:solidFill>
            <a:schemeClr val="bg2">
              <a:lumMod val="50000"/>
            </a:schemeClr>
          </a:solidFill>
        </p:spPr>
        <p:txBody>
          <a:bodyPr>
            <a:noAutofit/>
          </a:bodyPr>
          <a:lstStyle/>
          <a:p>
            <a:pPr marL="0" indent="0" algn="just">
              <a:buNone/>
            </a:pPr>
            <a:r>
              <a:rPr lang="id-ID" dirty="0" smtClean="0"/>
              <a:t>setiap Orang Indonesia adalah Rakyat Indonesia, karena itu setiap orang harus mampu menjalani Hidup dan penghidupannya dengan baik, tahu hak dan kewajibannya serta saling menghormati dan menghargai (mampu menata dan mengurus diri pribadi)</a:t>
            </a:r>
          </a:p>
          <a:p>
            <a:pPr marL="0" indent="0" algn="just">
              <a:buNone/>
            </a:pPr>
            <a:r>
              <a:rPr lang="id-ID" dirty="0" smtClean="0"/>
              <a:t>Dari semua itu maka ada istilah </a:t>
            </a:r>
            <a:r>
              <a:rPr lang="id-ID" b="1" dirty="0" smtClean="0"/>
              <a:t>“ Kaulaning Nagara”,</a:t>
            </a:r>
            <a:r>
              <a:rPr lang="id-ID" dirty="0" smtClean="0"/>
              <a:t> artinya : setiap rakyat semestinya mau melaksanakan (taat) kepada aturan-aturan Negaranya.</a:t>
            </a:r>
          </a:p>
          <a:p>
            <a:pPr>
              <a:buNone/>
            </a:pPr>
            <a:endParaRPr lang="id-ID"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642942"/>
          </a:xfrm>
        </p:spPr>
        <p:txBody>
          <a:bodyPr>
            <a:normAutofit/>
          </a:bodyPr>
          <a:lstStyle/>
          <a:p>
            <a:r>
              <a:rPr lang="id-ID" sz="3200" b="1" dirty="0" smtClean="0"/>
              <a:t>RIWAYAT SINGKAT MEI KARTAWINATA</a:t>
            </a:r>
            <a:endParaRPr lang="id-ID" sz="3200" b="1" dirty="0"/>
          </a:p>
        </p:txBody>
      </p:sp>
      <p:sp>
        <p:nvSpPr>
          <p:cNvPr id="3" name="Content Placeholder 2"/>
          <p:cNvSpPr>
            <a:spLocks noGrp="1"/>
          </p:cNvSpPr>
          <p:nvPr>
            <p:ph idx="1"/>
          </p:nvPr>
        </p:nvSpPr>
        <p:spPr>
          <a:xfrm>
            <a:off x="457200" y="1142984"/>
            <a:ext cx="8229600" cy="5286412"/>
          </a:xfrm>
        </p:spPr>
        <p:style>
          <a:lnRef idx="1">
            <a:schemeClr val="accent1"/>
          </a:lnRef>
          <a:fillRef idx="2">
            <a:schemeClr val="accent1"/>
          </a:fillRef>
          <a:effectRef idx="1">
            <a:schemeClr val="accent1"/>
          </a:effectRef>
          <a:fontRef idx="minor">
            <a:schemeClr val="dk1"/>
          </a:fontRef>
        </p:style>
        <p:txBody>
          <a:bodyPr>
            <a:noAutofit/>
          </a:bodyPr>
          <a:lstStyle/>
          <a:p>
            <a:pPr marL="355600" indent="-355600">
              <a:buFont typeface="Wingdings" pitchFamily="2" charset="2"/>
              <a:buChar char="Ø"/>
            </a:pPr>
            <a:r>
              <a:rPr lang="id-ID" sz="2300" dirty="0" smtClean="0"/>
              <a:t>Mei kartawinata lahir pada tanggal </a:t>
            </a:r>
            <a:r>
              <a:rPr lang="id-ID" sz="2300" b="1" i="1" dirty="0" smtClean="0"/>
              <a:t>1Mei 1897</a:t>
            </a:r>
            <a:r>
              <a:rPr lang="id-ID" sz="2300" dirty="0" smtClean="0"/>
              <a:t> dari pasangan:</a:t>
            </a:r>
          </a:p>
          <a:p>
            <a:pPr marL="355600" indent="-355600">
              <a:buNone/>
            </a:pPr>
            <a:r>
              <a:rPr lang="id-ID" sz="2300" dirty="0" smtClean="0"/>
              <a:t> 	</a:t>
            </a:r>
            <a:r>
              <a:rPr lang="id-ID" sz="2300" b="1" i="1" dirty="0" smtClean="0"/>
              <a:t>Ramanda: RD.Kartowidjojo</a:t>
            </a:r>
            <a:r>
              <a:rPr lang="id-ID" sz="2300" dirty="0" smtClean="0"/>
              <a:t>, dari Rembang (Madjapahit-Brawidjaya) dan </a:t>
            </a:r>
            <a:r>
              <a:rPr lang="id-ID" sz="2300" b="1" i="1" dirty="0" smtClean="0"/>
              <a:t>Ibunda: RD Mariah </a:t>
            </a:r>
            <a:r>
              <a:rPr lang="id-ID" sz="2300" dirty="0" smtClean="0"/>
              <a:t>dari Bogor(Padjadjaran-Siliwangi)     </a:t>
            </a:r>
          </a:p>
          <a:p>
            <a:pPr marL="355600" indent="-355600">
              <a:buNone/>
            </a:pPr>
            <a:r>
              <a:rPr lang="id-ID" sz="2300" i="1" dirty="0" smtClean="0"/>
              <a:t>      </a:t>
            </a:r>
            <a:r>
              <a:rPr lang="id-ID" sz="2000" i="1" dirty="0" smtClean="0"/>
              <a:t>(sumber buku Boedi-Daja-M.kartawinata)</a:t>
            </a:r>
            <a:endParaRPr lang="id-ID" sz="2300" dirty="0" smtClean="0"/>
          </a:p>
          <a:p>
            <a:pPr marL="355600" indent="-355600" algn="just">
              <a:buFont typeface="Wingdings" pitchFamily="2" charset="2"/>
              <a:buChar char="Ø"/>
            </a:pPr>
            <a:r>
              <a:rPr lang="id-ID" sz="2300" dirty="0" smtClean="0"/>
              <a:t> sejak usia muda sudah tertarik dengan ilmu kebatinan, sehingga “puncak pencariannya” terjadi pada tanggal </a:t>
            </a:r>
            <a:r>
              <a:rPr lang="id-ID" sz="2300" b="1" dirty="0" smtClean="0"/>
              <a:t>17 September 1927</a:t>
            </a:r>
            <a:r>
              <a:rPr lang="id-ID" sz="2300" dirty="0" smtClean="0"/>
              <a:t>, disaat beliau mendapatkan</a:t>
            </a:r>
            <a:r>
              <a:rPr lang="id-ID" sz="2300" b="1" i="1" dirty="0" smtClean="0"/>
              <a:t>”pencerahan”(wangsit) di Subang-Purwakarta</a:t>
            </a:r>
            <a:r>
              <a:rPr lang="id-ID" sz="2300" dirty="0" smtClean="0"/>
              <a:t>, berawal dari tatapan mata yg tertuju pada aliran sungai Cileuleuy dikampung Cimerta.</a:t>
            </a:r>
          </a:p>
          <a:p>
            <a:pPr marL="355600" indent="0">
              <a:buNone/>
            </a:pPr>
            <a:r>
              <a:rPr lang="id-ID" sz="2300" dirty="0" smtClean="0"/>
              <a:t>Rasa takjub berganti suara pitutur tentang : </a:t>
            </a:r>
            <a:r>
              <a:rPr lang="id-ID" sz="2300" b="1" i="1" dirty="0" smtClean="0"/>
              <a:t>perjalanan dan Jasa “sang Air” kepada sesama Mahluk sebelum kembali ke asal (lautan)</a:t>
            </a:r>
          </a:p>
          <a:p>
            <a:pPr marL="0" indent="0">
              <a:buNone/>
            </a:pPr>
            <a:r>
              <a:rPr lang="id-ID" sz="2300" dirty="0" smtClean="0"/>
              <a:t> </a:t>
            </a:r>
            <a:endParaRPr lang="id-ID" sz="23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929354"/>
          </a:xfrm>
          <a:solidFill>
            <a:schemeClr val="bg2">
              <a:lumMod val="50000"/>
            </a:schemeClr>
          </a:solidFill>
        </p:spPr>
        <p:txBody>
          <a:bodyPr>
            <a:normAutofit fontScale="92500" lnSpcReduction="20000"/>
          </a:bodyPr>
          <a:lstStyle/>
          <a:p>
            <a:pPr marL="0" indent="0" algn="just">
              <a:buNone/>
            </a:pPr>
            <a:r>
              <a:rPr lang="id-ID" dirty="0" smtClean="0"/>
              <a:t>Manakala setiap rakyat telah mampu menata dan mengurus diri pribadinya masing masing dengan dilandasi jiwa ke-Tuhanan, Perasaan Ka-manusaan, dan tahu cikal-bakal/Ke-Bangsaannya  maka disanalah rakyat  “Berdaulat”</a:t>
            </a:r>
          </a:p>
          <a:p>
            <a:pPr marL="0" indent="0" algn="just">
              <a:buNone/>
            </a:pPr>
            <a:endParaRPr lang="id-ID" dirty="0" smtClean="0"/>
          </a:p>
          <a:p>
            <a:pPr marL="0" indent="0" algn="just">
              <a:buNone/>
            </a:pPr>
            <a:r>
              <a:rPr lang="id-ID" dirty="0" smtClean="0"/>
              <a:t>Sehingga “kedaulatan Rakyat” semestinya menjadi tujuan bersama dengan cara menempatkan kepentingan rakyat diatas segalanya.</a:t>
            </a:r>
          </a:p>
          <a:p>
            <a:pPr marL="0" indent="0" algn="just">
              <a:buNone/>
            </a:pPr>
            <a:r>
              <a:rPr lang="id-ID" dirty="0" smtClean="0"/>
              <a:t>Jadikan Negara Indonesia sebagai Tempat hidup bagi rakyatnya sendiri sebagai pemilik dan pewaris negara yang merdeka (mengatur dan mengurus negaranya sendiri tanpa pengaruh ataupun tekanan bangsa lain)</a:t>
            </a:r>
          </a:p>
          <a:p>
            <a:pPr>
              <a:buNone/>
            </a:pP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a:solidFill>
            <a:schemeClr val="tx2">
              <a:lumMod val="40000"/>
              <a:lumOff val="60000"/>
            </a:schemeClr>
          </a:solidFill>
        </p:spPr>
        <p:txBody>
          <a:bodyPr>
            <a:normAutofit fontScale="55000" lnSpcReduction="20000"/>
          </a:bodyPr>
          <a:lstStyle/>
          <a:p>
            <a:pPr algn="ctr">
              <a:buNone/>
            </a:pPr>
            <a:r>
              <a:rPr lang="id-ID" sz="5900" b="1" dirty="0" smtClean="0"/>
              <a:t>5.KA-ADILAN SOSIAL</a:t>
            </a:r>
          </a:p>
          <a:p>
            <a:pPr marL="0" indent="0" algn="just">
              <a:buNone/>
            </a:pPr>
            <a:r>
              <a:rPr lang="id-ID" sz="4400" dirty="0" smtClean="0"/>
              <a:t>Jika saja semua rakyat mau bersikap “ADIL” tidak bohong (bersikap jujur) dan memiliki tekad serta berprilaku mau membantu dan menolong kepada sesama (masyarakat), maka dikala itulah dikatakan “sosial” atau dengan kata lain disebut juga dengan istilah </a:t>
            </a:r>
            <a:r>
              <a:rPr lang="id-ID" sz="4400" b="1" i="1" dirty="0" smtClean="0"/>
              <a:t>”sepi ing pamrih rame ing gawe”</a:t>
            </a:r>
          </a:p>
          <a:p>
            <a:pPr marL="0" indent="0" algn="just">
              <a:buNone/>
            </a:pPr>
            <a:r>
              <a:rPr lang="id-ID" sz="4400" dirty="0" smtClean="0"/>
              <a:t>sehingga dengan kata lain apabila semua pihak (rakyat) mau bersikap Jujur, mampu merasakan (aji rasa) dan penuh kasih sayang (welas-asih), maka Ke-Adilan sosial bisa terwujud.</a:t>
            </a:r>
          </a:p>
          <a:p>
            <a:pPr marL="0" indent="0" algn="just">
              <a:buNone/>
            </a:pPr>
            <a:r>
              <a:rPr lang="id-ID" sz="4400" dirty="0" smtClean="0"/>
              <a:t>Tuhan itu Maha Adil dan Maha pengasih penyayang (welas-asih), maka jika Mahluk-Nya sudah mampu bersikap Adil dan Welas asih (sosial) dalam kehidupannya maka disaat itulah mahluk-Nya itu berperan sebagai “Abdi Gusti” atau “Kawula Gusti”</a:t>
            </a:r>
          </a:p>
          <a:p>
            <a:pPr marL="0" indent="0" algn="just">
              <a:buNone/>
            </a:pPr>
            <a:r>
              <a:rPr lang="id-ID" sz="4400" dirty="0" smtClean="0"/>
              <a:t>ADIL bukan berarti “Sama” tetapi Tahu dan mengerti Hak dan Kewajiban sesuai porsinya (tugas/kedudukan/fungsi/tanggung jawab dll) tetapi tetap berlaku menyeluruh tanpa kecuali.</a:t>
            </a:r>
          </a:p>
          <a:p>
            <a:pPr marL="0" indent="0" algn="just">
              <a:buNone/>
            </a:pPr>
            <a:endParaRPr lang="id-ID" sz="4000" dirty="0" smtClean="0"/>
          </a:p>
          <a:p>
            <a:pPr marL="0" indent="0" algn="just">
              <a:buNone/>
            </a:pPr>
            <a:endParaRPr lang="id-ID" sz="4000" dirty="0" smtClean="0"/>
          </a:p>
          <a:p>
            <a:pPr marL="0" indent="0" algn="just">
              <a:buNone/>
            </a:pPr>
            <a:endParaRPr lang="id-ID" sz="3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929354"/>
          </a:xfrm>
          <a:solidFill>
            <a:schemeClr val="accent1">
              <a:lumMod val="40000"/>
              <a:lumOff val="60000"/>
            </a:schemeClr>
          </a:solidFill>
        </p:spPr>
        <p:txBody>
          <a:bodyPr>
            <a:normAutofit fontScale="70000" lnSpcReduction="20000"/>
          </a:bodyPr>
          <a:lstStyle/>
          <a:p>
            <a:pPr marL="0" indent="0" algn="just">
              <a:buNone/>
            </a:pPr>
            <a:r>
              <a:rPr lang="id-ID" dirty="0" smtClean="0"/>
              <a:t>Ibarat :</a:t>
            </a:r>
          </a:p>
          <a:p>
            <a:pPr marL="0" indent="0" algn="just">
              <a:buNone/>
            </a:pPr>
            <a:r>
              <a:rPr lang="id-ID" i="1" dirty="0" smtClean="0"/>
              <a:t>Sekalipun di dunia ini beragam Bangsa dan Negara yang berbeda-beda karakter (adat-budaya-bahasa) tetapi manakala memegang api pasti panas, memegang air pasti basah dll, itulah bukti kekuasaan Tuhan dan Bukti Ke-Adilan Tuhan yang berlaku bagi seluruh Umatnya tanpa kecuali..</a:t>
            </a:r>
          </a:p>
          <a:p>
            <a:pPr marL="0" indent="0" algn="just">
              <a:buNone/>
            </a:pPr>
            <a:r>
              <a:rPr lang="id-ID" i="1" dirty="0" smtClean="0"/>
              <a:t>“siapa yang menanam dia yang akan memetik hasilnya” artinya : Tuhan itu tidak akan pernah mengganjar terlebih menyiksa Umat-Nya atas apa yang telah diperbuatnya, adapun akibatnya (baik/buruk; selamat/celaka) sesungguhnya adalah “buah-buahnya” (hasil) dari perbuatannya sendiri. Itu pula yang membuktikan bahwa Tuhan itu Maha Welas asih.</a:t>
            </a:r>
          </a:p>
          <a:p>
            <a:pPr marL="0" indent="0" algn="just">
              <a:buNone/>
            </a:pPr>
            <a:endParaRPr lang="id-ID" dirty="0" smtClean="0"/>
          </a:p>
          <a:p>
            <a:pPr marL="0" indent="0" algn="just">
              <a:buNone/>
            </a:pPr>
            <a:r>
              <a:rPr lang="id-ID" dirty="0" smtClean="0"/>
              <a:t>Jadi semestinya setiap insan sadar bahwa dirinya ibarat “dua sisi mata uang”, yakni :</a:t>
            </a:r>
          </a:p>
          <a:p>
            <a:pPr marL="0" indent="0" algn="just"/>
            <a:r>
              <a:rPr lang="id-ID" dirty="0" smtClean="0"/>
              <a:t> Satu sisi sebagai </a:t>
            </a:r>
            <a:r>
              <a:rPr lang="id-ID" b="1" dirty="0" smtClean="0"/>
              <a:t>mahluk Individu (pribadi)</a:t>
            </a:r>
            <a:r>
              <a:rPr lang="id-ID" dirty="0" smtClean="0"/>
              <a:t> = Mahluk Tuhan = pelaku</a:t>
            </a:r>
          </a:p>
          <a:p>
            <a:pPr marL="0" indent="0" algn="just"/>
            <a:r>
              <a:rPr lang="id-ID" dirty="0" smtClean="0"/>
              <a:t> sisi lain sebagai</a:t>
            </a:r>
            <a:r>
              <a:rPr lang="id-ID" b="1" dirty="0" smtClean="0"/>
              <a:t> mahluk sosial </a:t>
            </a:r>
            <a:r>
              <a:rPr lang="id-ID" dirty="0" smtClean="0"/>
              <a:t>= saling berinteraksi dengan sesama  = ibadah </a:t>
            </a:r>
          </a:p>
          <a:p>
            <a:pPr marL="0" indent="0" algn="just">
              <a:buNone/>
            </a:pPr>
            <a:endParaRPr lang="id-ID" dirty="0" smtClean="0"/>
          </a:p>
          <a:p>
            <a:pPr>
              <a:buNone/>
            </a:pP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a:solidFill>
            <a:srgbClr val="FFC000"/>
          </a:solidFill>
        </p:spPr>
        <p:txBody>
          <a:bodyPr>
            <a:normAutofit fontScale="92500" lnSpcReduction="20000"/>
          </a:bodyPr>
          <a:lstStyle/>
          <a:p>
            <a:pPr marL="0" indent="0">
              <a:buNone/>
            </a:pPr>
            <a:r>
              <a:rPr lang="id-ID" dirty="0" smtClean="0"/>
              <a:t>Dari ringkasan penjelasan tentang </a:t>
            </a:r>
            <a:r>
              <a:rPr lang="id-ID" b="1" dirty="0" smtClean="0"/>
              <a:t>PANCASILA</a:t>
            </a:r>
            <a:r>
              <a:rPr lang="id-ID" dirty="0" smtClean="0"/>
              <a:t>, maka :</a:t>
            </a:r>
          </a:p>
          <a:p>
            <a:pPr marL="514350" indent="-514350">
              <a:buFont typeface="+mj-lt"/>
              <a:buAutoNum type="arabicPeriod"/>
            </a:pPr>
            <a:r>
              <a:rPr lang="id-ID" dirty="0" smtClean="0"/>
              <a:t>Orang yang menolak </a:t>
            </a:r>
            <a:r>
              <a:rPr lang="id-ID" b="1" dirty="0" smtClean="0"/>
              <a:t>Ka-Tuhanan</a:t>
            </a:r>
            <a:r>
              <a:rPr lang="id-ID" dirty="0" smtClean="0"/>
              <a:t> = orang yang tidak tahu kepada Yang mendaya upayakan (menggerakan/ngusik-malikeun) dirinya sendiri.</a:t>
            </a:r>
          </a:p>
          <a:p>
            <a:pPr marL="514350" indent="-514350">
              <a:buFont typeface="+mj-lt"/>
              <a:buAutoNum type="arabicPeriod"/>
            </a:pPr>
            <a:r>
              <a:rPr lang="id-ID" dirty="0" smtClean="0"/>
              <a:t>Orang yang menolak </a:t>
            </a:r>
            <a:r>
              <a:rPr lang="id-ID" b="1" dirty="0" smtClean="0"/>
              <a:t>Ka-Manusaan</a:t>
            </a:r>
            <a:r>
              <a:rPr lang="id-ID" dirty="0" smtClean="0"/>
              <a:t> = orang yang tidak tahu kepada Badannya sendiri dan Tanah airnya</a:t>
            </a:r>
          </a:p>
          <a:p>
            <a:pPr marL="514350" indent="-514350">
              <a:buFont typeface="+mj-lt"/>
              <a:buAutoNum type="arabicPeriod"/>
            </a:pPr>
            <a:r>
              <a:rPr lang="id-ID" dirty="0" smtClean="0"/>
              <a:t>Orang yang menolak </a:t>
            </a:r>
            <a:r>
              <a:rPr lang="id-ID" b="1" dirty="0" smtClean="0"/>
              <a:t>Ka-Bangsaan</a:t>
            </a:r>
            <a:r>
              <a:rPr lang="id-ID" dirty="0" smtClean="0"/>
              <a:t> = orang yang tak tahu asal-usul (tak tahu leluhurnya sendiri)</a:t>
            </a:r>
          </a:p>
          <a:p>
            <a:pPr marL="514350" indent="-514350">
              <a:buFont typeface="+mj-lt"/>
              <a:buAutoNum type="arabicPeriod"/>
            </a:pPr>
            <a:r>
              <a:rPr lang="id-ID" dirty="0" smtClean="0"/>
              <a:t>Orang yang menolak </a:t>
            </a:r>
            <a:r>
              <a:rPr lang="id-ID" b="1" dirty="0" smtClean="0"/>
              <a:t>Ka-Rakhayatan</a:t>
            </a:r>
            <a:r>
              <a:rPr lang="id-ID" dirty="0" smtClean="0"/>
              <a:t> = tidak memiliki Negara</a:t>
            </a:r>
          </a:p>
          <a:p>
            <a:pPr marL="514350" indent="-514350">
              <a:buFont typeface="+mj-lt"/>
              <a:buAutoNum type="arabicPeriod"/>
            </a:pPr>
            <a:r>
              <a:rPr lang="id-ID" dirty="0" smtClean="0"/>
              <a:t>Orang yang menolak </a:t>
            </a:r>
            <a:r>
              <a:rPr lang="id-ID" b="1" dirty="0" smtClean="0"/>
              <a:t>Ka-Adilan Sosial</a:t>
            </a:r>
            <a:r>
              <a:rPr lang="id-ID" dirty="0" smtClean="0"/>
              <a:t> = sewenang-wenang </a:t>
            </a: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571480"/>
            <a:ext cx="8229600" cy="5554683"/>
          </a:xfrm>
          <a:solidFill>
            <a:schemeClr val="accent2">
              <a:lumMod val="60000"/>
              <a:lumOff val="40000"/>
            </a:schemeClr>
          </a:solidFill>
        </p:spPr>
        <p:txBody>
          <a:bodyPr>
            <a:normAutofit fontScale="92500" lnSpcReduction="10000"/>
          </a:bodyPr>
          <a:lstStyle/>
          <a:p>
            <a:pPr algn="just">
              <a:buNone/>
            </a:pPr>
            <a:r>
              <a:rPr lang="id-ID" dirty="0" smtClean="0"/>
              <a:t>Dari ulasan </a:t>
            </a:r>
            <a:r>
              <a:rPr lang="id-ID" b="1" dirty="0" smtClean="0"/>
              <a:t>PANCASILA </a:t>
            </a:r>
            <a:r>
              <a:rPr lang="id-ID" dirty="0" smtClean="0"/>
              <a:t>tadi, maka semestinya :</a:t>
            </a:r>
          </a:p>
          <a:p>
            <a:pPr marL="514350" indent="-514350" algn="just">
              <a:buAutoNum type="arabicPeriod"/>
            </a:pPr>
            <a:r>
              <a:rPr lang="id-ID" dirty="0" smtClean="0"/>
              <a:t>Negara perlu diisi oleh orang-orang yang memiliki kebangsaan yang utuh (ka-bangsaan anu buleud) = </a:t>
            </a:r>
            <a:r>
              <a:rPr lang="id-ID" b="1" i="1" dirty="0" smtClean="0"/>
              <a:t>Berkebangsaan</a:t>
            </a:r>
          </a:p>
          <a:p>
            <a:pPr marL="514350" indent="-514350" algn="just">
              <a:buAutoNum type="arabicPeriod"/>
            </a:pPr>
            <a:r>
              <a:rPr lang="id-ID" dirty="0" smtClean="0"/>
              <a:t>Negara perlu diisi oleh Bangsa yang memiliki jiwa Kemanusiaan = </a:t>
            </a:r>
            <a:r>
              <a:rPr lang="id-ID" b="1" i="1" dirty="0" smtClean="0"/>
              <a:t>Berprikemanusiaan</a:t>
            </a:r>
          </a:p>
          <a:p>
            <a:pPr marL="514350" indent="-514350" algn="just">
              <a:buAutoNum type="arabicPeriod"/>
            </a:pPr>
            <a:r>
              <a:rPr lang="id-ID" dirty="0" smtClean="0"/>
              <a:t>Negara perlu diisi olehManusia yang KeTuhanan = </a:t>
            </a:r>
            <a:r>
              <a:rPr lang="id-ID" b="1" i="1" dirty="0" smtClean="0"/>
              <a:t>BerkeTuhanan</a:t>
            </a:r>
          </a:p>
          <a:p>
            <a:pPr marL="514350" indent="-514350" algn="just">
              <a:buAutoNum type="arabicPeriod"/>
            </a:pPr>
            <a:r>
              <a:rPr lang="id-ID" dirty="0" smtClean="0"/>
              <a:t>Negara perlu diisi oleh kerukunan, ketaatan, kebenaran = </a:t>
            </a:r>
            <a:r>
              <a:rPr lang="id-ID" b="1" i="1" dirty="0" smtClean="0"/>
              <a:t>kerakyatan</a:t>
            </a:r>
          </a:p>
          <a:p>
            <a:pPr marL="514350" indent="-514350" algn="just">
              <a:buAutoNum type="arabicPeriod"/>
            </a:pPr>
            <a:r>
              <a:rPr lang="id-ID" dirty="0" smtClean="0"/>
              <a:t>Negara perlu diisi oleh hukum yang Adil dan sosial jiwanya = </a:t>
            </a:r>
            <a:r>
              <a:rPr lang="id-ID" b="1" i="1" dirty="0" smtClean="0"/>
              <a:t>Berkeadilan sosial</a:t>
            </a:r>
          </a:p>
          <a:p>
            <a:pPr algn="just">
              <a:buNone/>
            </a:pP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9"/>
            <a:ext cx="8229600" cy="4714908"/>
          </a:xfrm>
          <a:solidFill>
            <a:schemeClr val="accent3">
              <a:lumMod val="75000"/>
            </a:schemeClr>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marL="0" indent="0">
              <a:buNone/>
            </a:pPr>
            <a:endParaRPr lang="id-ID" sz="3600" dirty="0" smtClean="0"/>
          </a:p>
          <a:p>
            <a:pPr marL="0" indent="0">
              <a:buNone/>
            </a:pPr>
            <a:r>
              <a:rPr lang="id-ID" sz="3600" dirty="0" smtClean="0"/>
              <a:t>jika </a:t>
            </a:r>
            <a:r>
              <a:rPr lang="id-ID" sz="3600" b="1" dirty="0" smtClean="0"/>
              <a:t>PANCASILA</a:t>
            </a:r>
            <a:r>
              <a:rPr lang="id-ID" sz="3600" dirty="0" smtClean="0"/>
              <a:t> dijadikan</a:t>
            </a:r>
            <a:r>
              <a:rPr lang="id-ID" sz="3600" b="1" dirty="0" smtClean="0"/>
              <a:t> Dasar salira</a:t>
            </a:r>
          </a:p>
          <a:p>
            <a:pPr marL="0" indent="0">
              <a:buNone/>
            </a:pPr>
            <a:r>
              <a:rPr lang="id-ID" sz="3600" dirty="0" smtClean="0"/>
              <a:t>maka akan menimbulkan :</a:t>
            </a:r>
          </a:p>
          <a:p>
            <a:pPr marL="514350" indent="-514350">
              <a:buAutoNum type="arabicPeriod"/>
            </a:pPr>
            <a:r>
              <a:rPr lang="id-ID" sz="3600" b="1" dirty="0" smtClean="0"/>
              <a:t>BENAR</a:t>
            </a:r>
            <a:r>
              <a:rPr lang="id-ID" sz="3600" dirty="0" smtClean="0"/>
              <a:t> pengetahuannya </a:t>
            </a:r>
          </a:p>
          <a:p>
            <a:pPr marL="514350" indent="-514350">
              <a:buAutoNum type="arabicPeriod"/>
            </a:pPr>
            <a:r>
              <a:rPr lang="id-ID" sz="3600" b="1" dirty="0" smtClean="0"/>
              <a:t>SEHAT</a:t>
            </a:r>
            <a:r>
              <a:rPr lang="id-ID" sz="3600" dirty="0" smtClean="0"/>
              <a:t> badannya (lahir-batin)</a:t>
            </a:r>
          </a:p>
          <a:p>
            <a:pPr marL="514350" indent="-514350">
              <a:buAutoNum type="arabicPeriod"/>
            </a:pPr>
            <a:r>
              <a:rPr lang="id-ID" sz="3600" b="1" dirty="0" smtClean="0"/>
              <a:t>BAIK</a:t>
            </a:r>
            <a:r>
              <a:rPr lang="id-ID" sz="3600" dirty="0" smtClean="0"/>
              <a:t> kelakuannya</a:t>
            </a:r>
          </a:p>
          <a:p>
            <a:pPr marL="514350" indent="-514350">
              <a:buAutoNum type="arabicPeriod"/>
            </a:pPr>
            <a:r>
              <a:rPr lang="id-ID" sz="3600" b="1" dirty="0" smtClean="0"/>
              <a:t>SUCI</a:t>
            </a:r>
            <a:r>
              <a:rPr lang="id-ID" sz="3600" dirty="0" smtClean="0"/>
              <a:t> hatinya</a:t>
            </a:r>
            <a:endParaRPr lang="id-ID" sz="3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00042"/>
            <a:ext cx="8358246" cy="5857916"/>
          </a:xfrm>
          <a:solidFill>
            <a:schemeClr val="bg2">
              <a:lumMod val="50000"/>
            </a:schemeClr>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txBody>
          <a:bodyPr>
            <a:normAutofit/>
          </a:bodyPr>
          <a:lstStyle/>
          <a:p>
            <a:pPr algn="ctr">
              <a:buNone/>
            </a:pPr>
            <a:endParaRPr lang="id-ID" dirty="0" smtClean="0"/>
          </a:p>
          <a:p>
            <a:pPr algn="ctr">
              <a:buNone/>
            </a:pPr>
            <a:endParaRPr lang="id-ID" b="1" dirty="0" smtClean="0">
              <a:latin typeface="Aharoni" pitchFamily="2" charset="-79"/>
              <a:cs typeface="Aharoni" pitchFamily="2" charset="-79"/>
            </a:endParaRPr>
          </a:p>
          <a:p>
            <a:pPr algn="ctr">
              <a:buNone/>
            </a:pPr>
            <a:endParaRPr lang="id-ID" b="1" dirty="0" smtClean="0">
              <a:latin typeface="Aharoni" pitchFamily="2" charset="-79"/>
              <a:cs typeface="Aharoni" pitchFamily="2" charset="-79"/>
            </a:endParaRPr>
          </a:p>
          <a:p>
            <a:pPr algn="ctr">
              <a:buNone/>
            </a:pPr>
            <a:r>
              <a:rPr lang="id-ID" sz="3600" b="1" dirty="0" smtClean="0">
                <a:latin typeface="Cooper Black" pitchFamily="18" charset="0"/>
                <a:cs typeface="Aharoni" pitchFamily="2" charset="-79"/>
              </a:rPr>
              <a:t>“PANCASILA</a:t>
            </a:r>
            <a:r>
              <a:rPr lang="id-ID" b="1" dirty="0" smtClean="0">
                <a:latin typeface="Aharoni" pitchFamily="2" charset="-79"/>
                <a:cs typeface="Aharoni" pitchFamily="2" charset="-79"/>
              </a:rPr>
              <a:t> BUKAN </a:t>
            </a:r>
            <a:r>
              <a:rPr lang="id-ID" sz="3600" b="1" dirty="0" smtClean="0">
                <a:latin typeface="Cooper Black" pitchFamily="18" charset="0"/>
                <a:cs typeface="Aharoni" pitchFamily="2" charset="-79"/>
              </a:rPr>
              <a:t>AGAMA’’</a:t>
            </a:r>
          </a:p>
          <a:p>
            <a:pPr algn="ctr">
              <a:buNone/>
            </a:pPr>
            <a:r>
              <a:rPr lang="id-ID" b="1" i="1" dirty="0" smtClean="0">
                <a:solidFill>
                  <a:srgbClr val="FF0000"/>
                </a:solidFill>
                <a:latin typeface="Cooper Black" pitchFamily="18" charset="0"/>
                <a:cs typeface="Aharoni" pitchFamily="2" charset="-79"/>
              </a:rPr>
              <a:t>TETAPI</a:t>
            </a:r>
          </a:p>
          <a:p>
            <a:pPr algn="ctr">
              <a:buNone/>
            </a:pPr>
            <a:r>
              <a:rPr lang="id-ID" b="1" dirty="0" smtClean="0">
                <a:latin typeface="Aharoni" pitchFamily="2" charset="-79"/>
                <a:cs typeface="Aharoni" pitchFamily="2" charset="-79"/>
              </a:rPr>
              <a:t>KEWAJIBAN SELURUH UMAT BERAGAMA</a:t>
            </a:r>
            <a:endParaRPr lang="id-ID" b="1" dirty="0">
              <a:latin typeface="Aharoni" pitchFamily="2" charset="-79"/>
              <a:cs typeface="Aharoni" pitchFamily="2" charset="-79"/>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buFont typeface="Wingdings" pitchFamily="2" charset="2"/>
              <a:buChar char="Ø"/>
            </a:pPr>
            <a:r>
              <a:rPr lang="id-ID" sz="2300" b="1" dirty="0" smtClean="0"/>
              <a:t>Aktivitas dan Karya Mei Kartawinata</a:t>
            </a:r>
          </a:p>
          <a:p>
            <a:pPr marL="627063" indent="-271463" algn="just">
              <a:buFont typeface="Wingdings" pitchFamily="2" charset="2"/>
              <a:buChar char="ü"/>
            </a:pPr>
            <a:r>
              <a:rPr lang="id-ID" sz="2300" dirty="0" smtClean="0"/>
              <a:t>Setelah peristiwa 17 september 1927 (mendapatkan wangsit), perilmuan dan pemahaman beliau tentang ajaran Leluhur Bangsa, beliau sebarkan dengan cara </a:t>
            </a:r>
            <a:r>
              <a:rPr lang="id-ID" sz="2300" b="1" i="1" dirty="0" smtClean="0"/>
              <a:t>membangkitkan jiwa nasionalisme dan patriotisme</a:t>
            </a:r>
            <a:r>
              <a:rPr lang="id-ID" sz="2300" i="1" dirty="0" smtClean="0"/>
              <a:t> </a:t>
            </a:r>
            <a:r>
              <a:rPr lang="id-ID" sz="2300" dirty="0" smtClean="0"/>
              <a:t>karena beliau menyadari disaat itu bangsa Indonesia masih dalam cengkraman Penjajah (perilmuan yang beliau sebarkan disaat itu meliputi : “kegaiban-Pengobatan-Penerangan”)</a:t>
            </a:r>
          </a:p>
          <a:p>
            <a:pPr marL="627063" indent="-271463" algn="just">
              <a:buFont typeface="Wingdings" pitchFamily="2" charset="2"/>
              <a:buChar char="ü"/>
            </a:pPr>
            <a:r>
              <a:rPr lang="id-ID" sz="2300" dirty="0" smtClean="0"/>
              <a:t>Disaat itu Mei Kartawinata termasuk orang pribumi yang </a:t>
            </a:r>
            <a:r>
              <a:rPr lang="id-ID" sz="2300" b="1" i="1" dirty="0" smtClean="0"/>
              <a:t>lantang dan aktif dalam menyerukan semangat Kebangsaan dan kemerdekaan</a:t>
            </a:r>
            <a:r>
              <a:rPr lang="id-ID" sz="2300" dirty="0" smtClean="0"/>
              <a:t>, paham itu secara perlahan akhirnya mulai menyebar ke wilayah jawa tengah dan jawa timur</a:t>
            </a:r>
          </a:p>
          <a:p>
            <a:pPr marL="627063" indent="-271463" algn="just">
              <a:buFont typeface="Wingdings" pitchFamily="2" charset="2"/>
              <a:buChar char="ü"/>
            </a:pPr>
            <a:r>
              <a:rPr lang="id-ID" sz="2300" dirty="0" smtClean="0"/>
              <a:t>Karena </a:t>
            </a:r>
            <a:r>
              <a:rPr lang="id-ID" sz="2300" b="1" i="1" dirty="0" smtClean="0"/>
              <a:t>dianggap membahayakan bagi bangsa penjajah</a:t>
            </a:r>
            <a:r>
              <a:rPr lang="id-ID" sz="2300" dirty="0" smtClean="0"/>
              <a:t> akhirnya beliau sempat dibui pada tahun 1937, 1942, 1946,dan 1949 berpindah pindah mulai dari Bandung(penjara cigereleng-penjara banceuy-penjara Sukamiskin) hingga cirebon, yogyakarta dan glodok-jakarta </a:t>
            </a:r>
            <a:r>
              <a:rPr lang="id-ID" sz="2300" i="1" dirty="0" smtClean="0"/>
              <a:t>(menurut beberapa saksi sejarah disaat-saat itulah beliau kerap menjalin hubungan dengan Soekarno dalam rangka mendiskusikan perihal kebangsaan dan konsepsi Dasar Negara)</a:t>
            </a:r>
          </a:p>
          <a:p>
            <a:pPr indent="12700" algn="just">
              <a:buNone/>
            </a:pPr>
            <a:r>
              <a:rPr lang="id-ID" sz="2300" i="1" dirty="0" smtClean="0"/>
              <a:t> </a:t>
            </a:r>
          </a:p>
          <a:p>
            <a:pPr indent="12700" algn="just">
              <a:buNone/>
            </a:pPr>
            <a:endParaRPr lang="id-ID" sz="23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72230"/>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725488">
              <a:buFont typeface="Wingdings" pitchFamily="2" charset="2"/>
              <a:buChar char="ü"/>
            </a:pPr>
            <a:r>
              <a:rPr lang="id-ID" sz="2200" b="1" dirty="0" smtClean="0"/>
              <a:t>Beberapa kegiatan yang sempat beliau(Mei Kartawinata) lakukan diantaranya :</a:t>
            </a:r>
          </a:p>
          <a:p>
            <a:pPr lvl="0"/>
            <a:r>
              <a:rPr lang="de-LU" sz="2400" dirty="0" smtClean="0"/>
              <a:t>Sebagai Dewan Penasehat Pusat Gerakan Latihan Penca seluruh Jawa dan Madura pada masa pendudukan jepang</a:t>
            </a:r>
            <a:endParaRPr lang="id-ID" sz="2400" dirty="0" smtClean="0"/>
          </a:p>
          <a:p>
            <a:pPr lvl="0"/>
            <a:r>
              <a:rPr lang="de-LU" sz="2400" dirty="0" smtClean="0"/>
              <a:t>Tokoh penggerak Badan Pembantu Keamanan Oemeom (BPKO) pada masa pendudukan Jepang</a:t>
            </a:r>
            <a:endParaRPr lang="id-ID" sz="2400" dirty="0" smtClean="0"/>
          </a:p>
          <a:p>
            <a:pPr lvl="0"/>
            <a:r>
              <a:rPr lang="en-US" sz="2400" dirty="0" err="1" smtClean="0"/>
              <a:t>Mendirikan</a:t>
            </a:r>
            <a:r>
              <a:rPr lang="en-US" sz="2400" dirty="0" smtClean="0"/>
              <a:t> </a:t>
            </a:r>
            <a:r>
              <a:rPr lang="en-US" sz="2400" dirty="0" err="1" smtClean="0"/>
              <a:t>Perhimpunan</a:t>
            </a:r>
            <a:r>
              <a:rPr lang="en-US" sz="2400" dirty="0" smtClean="0"/>
              <a:t> Rakyat Indonesia </a:t>
            </a:r>
            <a:r>
              <a:rPr lang="en-US" sz="2400" dirty="0" err="1" smtClean="0"/>
              <a:t>Kemanusia’an</a:t>
            </a:r>
            <a:r>
              <a:rPr lang="en-US" sz="2400" dirty="0" smtClean="0"/>
              <a:t> (PRI KEMANUSIAAN)</a:t>
            </a:r>
            <a:endParaRPr lang="id-ID" sz="2400" dirty="0" smtClean="0"/>
          </a:p>
          <a:p>
            <a:pPr lvl="0"/>
            <a:r>
              <a:rPr lang="en-US" sz="2400" dirty="0" err="1" smtClean="0"/>
              <a:t>Bersama-sama</a:t>
            </a:r>
            <a:r>
              <a:rPr lang="en-US" sz="2400" dirty="0" smtClean="0"/>
              <a:t>  JB </a:t>
            </a:r>
            <a:r>
              <a:rPr lang="en-US" sz="2400" dirty="0" err="1" smtClean="0"/>
              <a:t>assa</a:t>
            </a:r>
            <a:r>
              <a:rPr lang="en-US" sz="2400" dirty="0" smtClean="0"/>
              <a:t>, </a:t>
            </a:r>
            <a:r>
              <a:rPr lang="en-US" sz="2400" dirty="0" err="1" smtClean="0"/>
              <a:t>Mr</a:t>
            </a:r>
            <a:r>
              <a:rPr lang="en-US" sz="2400" dirty="0" smtClean="0"/>
              <a:t> </a:t>
            </a:r>
            <a:r>
              <a:rPr lang="en-US" sz="2400" dirty="0" err="1" smtClean="0"/>
              <a:t>Iwa</a:t>
            </a:r>
            <a:r>
              <a:rPr lang="en-US" sz="2400" dirty="0" smtClean="0"/>
              <a:t> </a:t>
            </a:r>
            <a:r>
              <a:rPr lang="en-US" sz="2400" dirty="0" err="1" smtClean="0"/>
              <a:t>Koeseomasumantri</a:t>
            </a:r>
            <a:r>
              <a:rPr lang="en-US" sz="2400" dirty="0" smtClean="0"/>
              <a:t>, </a:t>
            </a:r>
            <a:r>
              <a:rPr lang="en-US" sz="2400" dirty="0" err="1" smtClean="0"/>
              <a:t>Ir</a:t>
            </a:r>
            <a:r>
              <a:rPr lang="en-US" sz="2400" dirty="0" smtClean="0"/>
              <a:t> Lobo, SK </a:t>
            </a:r>
            <a:r>
              <a:rPr lang="en-US" sz="2400" dirty="0" err="1" smtClean="0"/>
              <a:t>Werdojo</a:t>
            </a:r>
            <a:r>
              <a:rPr lang="en-US" sz="2400" dirty="0" smtClean="0"/>
              <a:t> </a:t>
            </a:r>
            <a:r>
              <a:rPr lang="en-US" sz="2400" dirty="0" err="1" smtClean="0"/>
              <a:t>mendirikan</a:t>
            </a:r>
            <a:r>
              <a:rPr lang="en-US" sz="2400" dirty="0" smtClean="0"/>
              <a:t> </a:t>
            </a:r>
            <a:r>
              <a:rPr lang="en-US" sz="2400" dirty="0" err="1" smtClean="0"/>
              <a:t>partai</a:t>
            </a:r>
            <a:r>
              <a:rPr lang="en-US" sz="2400" dirty="0" smtClean="0"/>
              <a:t> </a:t>
            </a:r>
            <a:r>
              <a:rPr lang="en-US" sz="2400" dirty="0" err="1" smtClean="0"/>
              <a:t>politik</a:t>
            </a:r>
            <a:r>
              <a:rPr lang="en-US" sz="2400" dirty="0" smtClean="0"/>
              <a:t> PERMAI (</a:t>
            </a:r>
            <a:r>
              <a:rPr lang="en-US" sz="2400" dirty="0" err="1" smtClean="0"/>
              <a:t>Persatuan</a:t>
            </a:r>
            <a:r>
              <a:rPr lang="en-US" sz="2400" dirty="0" smtClean="0"/>
              <a:t> Rakyat </a:t>
            </a:r>
            <a:r>
              <a:rPr lang="en-US" sz="2400" dirty="0" err="1" smtClean="0"/>
              <a:t>Marhaen</a:t>
            </a:r>
            <a:r>
              <a:rPr lang="en-US" sz="2400" dirty="0" smtClean="0"/>
              <a:t> Indonesia)</a:t>
            </a:r>
            <a:endParaRPr lang="id-ID" sz="2400" dirty="0" smtClean="0"/>
          </a:p>
          <a:p>
            <a:pPr lvl="0"/>
            <a:r>
              <a:rPr lang="en-US" sz="2400" dirty="0" err="1" smtClean="0"/>
              <a:t>Sebagai</a:t>
            </a:r>
            <a:r>
              <a:rPr lang="en-US" sz="2400" dirty="0" smtClean="0"/>
              <a:t> </a:t>
            </a:r>
            <a:r>
              <a:rPr lang="en-US" sz="2400" dirty="0" err="1" smtClean="0"/>
              <a:t>dewan</a:t>
            </a:r>
            <a:r>
              <a:rPr lang="en-US" sz="2400" dirty="0" smtClean="0"/>
              <a:t> Presidium, </a:t>
            </a:r>
            <a:r>
              <a:rPr lang="en-US" sz="2400" dirty="0" err="1" smtClean="0"/>
              <a:t>dan</a:t>
            </a:r>
            <a:r>
              <a:rPr lang="en-US" sz="2400" dirty="0" smtClean="0"/>
              <a:t> </a:t>
            </a:r>
            <a:r>
              <a:rPr lang="en-US" sz="2400" dirty="0" err="1" smtClean="0"/>
              <a:t>selanjutnya</a:t>
            </a:r>
            <a:r>
              <a:rPr lang="en-US" sz="2400" dirty="0" smtClean="0"/>
              <a:t> </a:t>
            </a:r>
            <a:r>
              <a:rPr lang="en-US" sz="2400" dirty="0" err="1" smtClean="0"/>
              <a:t>diangkat</a:t>
            </a:r>
            <a:r>
              <a:rPr lang="en-US" sz="2400" dirty="0" smtClean="0"/>
              <a:t> </a:t>
            </a:r>
            <a:r>
              <a:rPr lang="en-US" sz="2400" dirty="0" err="1" smtClean="0"/>
              <a:t>menjadi</a:t>
            </a:r>
            <a:r>
              <a:rPr lang="en-US" sz="2400" dirty="0" smtClean="0"/>
              <a:t> </a:t>
            </a:r>
            <a:r>
              <a:rPr lang="en-US" sz="2400" dirty="0" err="1" smtClean="0"/>
              <a:t>Dewan</a:t>
            </a:r>
            <a:r>
              <a:rPr lang="en-US" sz="2400" dirty="0" smtClean="0"/>
              <a:t> </a:t>
            </a:r>
            <a:r>
              <a:rPr lang="en-US" sz="2400" dirty="0" err="1" smtClean="0"/>
              <a:t>Penasehat</a:t>
            </a:r>
            <a:r>
              <a:rPr lang="en-US" sz="2400" dirty="0" smtClean="0"/>
              <a:t> </a:t>
            </a:r>
            <a:r>
              <a:rPr lang="en-US" sz="2400" dirty="0" err="1" smtClean="0"/>
              <a:t>di</a:t>
            </a:r>
            <a:r>
              <a:rPr lang="en-US" sz="2400" dirty="0" smtClean="0"/>
              <a:t> BKKI (</a:t>
            </a:r>
            <a:r>
              <a:rPr lang="en-US" sz="2400" dirty="0" err="1" smtClean="0"/>
              <a:t>Badan</a:t>
            </a:r>
            <a:r>
              <a:rPr lang="en-US" sz="2400" dirty="0" smtClean="0"/>
              <a:t> </a:t>
            </a:r>
            <a:r>
              <a:rPr lang="en-US" sz="2400" dirty="0" err="1" smtClean="0"/>
              <a:t>Kongres</a:t>
            </a:r>
            <a:r>
              <a:rPr lang="en-US" sz="2400" dirty="0" smtClean="0"/>
              <a:t> </a:t>
            </a:r>
            <a:r>
              <a:rPr lang="en-US" sz="2400" dirty="0" err="1" smtClean="0"/>
              <a:t>Kebatinan</a:t>
            </a:r>
            <a:r>
              <a:rPr lang="en-US" sz="2400" dirty="0" smtClean="0"/>
              <a:t> Indonesia)</a:t>
            </a:r>
            <a:endParaRPr lang="id-ID" sz="2400" dirty="0" smtClean="0"/>
          </a:p>
          <a:p>
            <a:pPr lvl="0"/>
            <a:r>
              <a:rPr lang="en-US" sz="2400" dirty="0" err="1" smtClean="0"/>
              <a:t>Ikut</a:t>
            </a:r>
            <a:r>
              <a:rPr lang="en-US" sz="2400" dirty="0" smtClean="0"/>
              <a:t> </a:t>
            </a:r>
            <a:r>
              <a:rPr lang="en-US" sz="2400" dirty="0" err="1" smtClean="0"/>
              <a:t>memprakarsai</a:t>
            </a:r>
            <a:r>
              <a:rPr lang="en-US" sz="2400" dirty="0" smtClean="0"/>
              <a:t> </a:t>
            </a:r>
            <a:r>
              <a:rPr lang="en-US" sz="2400" dirty="0" err="1" smtClean="0"/>
              <a:t>dibentuknya</a:t>
            </a:r>
            <a:r>
              <a:rPr lang="en-US" sz="2400" dirty="0" smtClean="0"/>
              <a:t> PEPADI (</a:t>
            </a:r>
            <a:r>
              <a:rPr lang="en-US" sz="2400" dirty="0" err="1" smtClean="0"/>
              <a:t>Peguyuban</a:t>
            </a:r>
            <a:r>
              <a:rPr lang="en-US" sz="2400" dirty="0" smtClean="0"/>
              <a:t> </a:t>
            </a:r>
            <a:r>
              <a:rPr lang="en-US" sz="2400" dirty="0" err="1" smtClean="0"/>
              <a:t>Padalangan</a:t>
            </a:r>
            <a:r>
              <a:rPr lang="en-US" sz="2400" dirty="0" smtClean="0"/>
              <a:t> Indonesia)</a:t>
            </a:r>
            <a:endParaRPr lang="id-ID" sz="2400" dirty="0" smtClean="0"/>
          </a:p>
          <a:p>
            <a:pPr lvl="0"/>
            <a:r>
              <a:rPr lang="en-US" sz="2400" dirty="0" err="1" smtClean="0"/>
              <a:t>Salah</a:t>
            </a:r>
            <a:r>
              <a:rPr lang="en-US" sz="2400" dirty="0" smtClean="0"/>
              <a:t> </a:t>
            </a:r>
            <a:r>
              <a:rPr lang="en-US" sz="2400" dirty="0" err="1" smtClean="0"/>
              <a:t>seorang</a:t>
            </a:r>
            <a:r>
              <a:rPr lang="en-US" sz="2400" dirty="0" smtClean="0"/>
              <a:t> yang </a:t>
            </a:r>
            <a:r>
              <a:rPr lang="en-US" sz="2400" dirty="0" err="1" smtClean="0"/>
              <a:t>memperjuangkan</a:t>
            </a:r>
            <a:r>
              <a:rPr lang="en-US" sz="2400" dirty="0" smtClean="0"/>
              <a:t> </a:t>
            </a:r>
            <a:r>
              <a:rPr lang="en-US" sz="2400" dirty="0" err="1" smtClean="0"/>
              <a:t>perkawinan</a:t>
            </a:r>
            <a:r>
              <a:rPr lang="en-US" sz="2400" dirty="0" smtClean="0"/>
              <a:t> </a:t>
            </a:r>
            <a:r>
              <a:rPr lang="en-US" sz="2400" dirty="0" err="1" smtClean="0"/>
              <a:t>penghayat</a:t>
            </a:r>
            <a:r>
              <a:rPr lang="en-US" sz="2400" dirty="0" smtClean="0"/>
              <a:t> yang </a:t>
            </a:r>
            <a:r>
              <a:rPr lang="en-US" sz="2400" dirty="0" err="1" smtClean="0"/>
              <a:t>dinamakan</a:t>
            </a:r>
            <a:r>
              <a:rPr lang="en-US" sz="2400" dirty="0" smtClean="0"/>
              <a:t> PAPENA (</a:t>
            </a:r>
            <a:r>
              <a:rPr lang="en-US" sz="2400" dirty="0" err="1" smtClean="0"/>
              <a:t>Panitia</a:t>
            </a:r>
            <a:r>
              <a:rPr lang="en-US" sz="2400" dirty="0" smtClean="0"/>
              <a:t> </a:t>
            </a:r>
            <a:r>
              <a:rPr lang="en-US" sz="2400" dirty="0" err="1" smtClean="0"/>
              <a:t>Perkawinan</a:t>
            </a:r>
            <a:r>
              <a:rPr lang="en-US" sz="2400" dirty="0" smtClean="0"/>
              <a:t> </a:t>
            </a:r>
            <a:r>
              <a:rPr lang="en-US" sz="2400" dirty="0" err="1" smtClean="0"/>
              <a:t>Nasional</a:t>
            </a:r>
            <a:r>
              <a:rPr lang="en-US" sz="2400" dirty="0" smtClean="0"/>
              <a:t>), </a:t>
            </a:r>
            <a:r>
              <a:rPr lang="en-US" sz="2400" dirty="0" err="1" smtClean="0"/>
              <a:t>namun</a:t>
            </a:r>
            <a:r>
              <a:rPr lang="en-US" sz="2400" dirty="0" smtClean="0"/>
              <a:t> </a:t>
            </a:r>
            <a:r>
              <a:rPr lang="en-US" sz="2400" dirty="0" err="1" smtClean="0"/>
              <a:t>selanjutnya</a:t>
            </a:r>
            <a:r>
              <a:rPr lang="en-US" sz="2400" dirty="0" smtClean="0"/>
              <a:t> </a:t>
            </a:r>
            <a:r>
              <a:rPr lang="en-US" sz="2400" dirty="0" err="1" smtClean="0"/>
              <a:t>sejak</a:t>
            </a:r>
            <a:r>
              <a:rPr lang="en-US" sz="2400" dirty="0" smtClean="0"/>
              <a:t> </a:t>
            </a:r>
            <a:r>
              <a:rPr lang="en-US" sz="2400" dirty="0" err="1" smtClean="0"/>
              <a:t>jaman</a:t>
            </a:r>
            <a:r>
              <a:rPr lang="en-US" sz="2400" dirty="0" smtClean="0"/>
              <a:t> </a:t>
            </a:r>
            <a:r>
              <a:rPr lang="en-US" sz="2400" dirty="0" err="1" smtClean="0"/>
              <a:t>orde</a:t>
            </a:r>
            <a:r>
              <a:rPr lang="en-US" sz="2400" dirty="0" smtClean="0"/>
              <a:t> </a:t>
            </a:r>
            <a:r>
              <a:rPr lang="en-US" sz="2400" dirty="0" err="1" smtClean="0"/>
              <a:t>baru</a:t>
            </a:r>
            <a:r>
              <a:rPr lang="en-US" sz="2400" dirty="0" smtClean="0"/>
              <a:t> </a:t>
            </a:r>
            <a:r>
              <a:rPr lang="en-US" sz="2400" dirty="0" err="1" smtClean="0"/>
              <a:t>lembaga</a:t>
            </a:r>
            <a:r>
              <a:rPr lang="en-US" sz="2400" dirty="0" smtClean="0"/>
              <a:t> </a:t>
            </a:r>
            <a:r>
              <a:rPr lang="en-US" sz="2400" dirty="0" err="1" smtClean="0"/>
              <a:t>ini</a:t>
            </a:r>
            <a:r>
              <a:rPr lang="en-US" sz="2400" dirty="0" smtClean="0"/>
              <a:t> </a:t>
            </a:r>
            <a:r>
              <a:rPr lang="en-US" sz="2400" dirty="0" err="1" smtClean="0"/>
              <a:t>tidak</a:t>
            </a:r>
            <a:r>
              <a:rPr lang="en-US" sz="2400" dirty="0" smtClean="0"/>
              <a:t> </a:t>
            </a:r>
            <a:r>
              <a:rPr lang="en-US" sz="2400" dirty="0" err="1" smtClean="0"/>
              <a:t>difungsikan</a:t>
            </a:r>
            <a:r>
              <a:rPr lang="en-US" sz="2400" dirty="0" smtClean="0"/>
              <a:t>.</a:t>
            </a:r>
            <a:endParaRPr lang="id-ID" sz="2400" dirty="0" smtClean="0"/>
          </a:p>
          <a:p>
            <a:pPr marL="1181100" indent="-457200">
              <a:buFont typeface="+mj-lt"/>
              <a:buAutoNum type="alphaLcPeriod"/>
            </a:pPr>
            <a:endParaRPr lang="id-ID"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57916"/>
          </a:xfrm>
        </p:spPr>
        <p:style>
          <a:lnRef idx="1">
            <a:schemeClr val="accent1"/>
          </a:lnRef>
          <a:fillRef idx="2">
            <a:schemeClr val="accent1"/>
          </a:fillRef>
          <a:effectRef idx="1">
            <a:schemeClr val="accent1"/>
          </a:effectRef>
          <a:fontRef idx="minor">
            <a:schemeClr val="dk1"/>
          </a:fontRef>
        </p:style>
        <p:txBody>
          <a:bodyPr>
            <a:normAutofit/>
          </a:bodyPr>
          <a:lstStyle/>
          <a:p>
            <a:pPr marL="0" indent="0" algn="just">
              <a:buNone/>
            </a:pPr>
            <a:r>
              <a:rPr lang="id-ID" sz="2400" dirty="0" smtClean="0"/>
              <a:t>Sekalipun sedikit sekali bahkan hampir tidak ada nama Mei Kartawinata tercantum dalam lembar catatan sejarah bangsa, namun kenyataannya </a:t>
            </a:r>
            <a:r>
              <a:rPr lang="id-ID" sz="2400" b="1" i="1" dirty="0" smtClean="0"/>
              <a:t>“muara” ajaran(pamendak) beliau adalah ajaran Pancasila</a:t>
            </a:r>
          </a:p>
          <a:p>
            <a:pPr marL="0" indent="0" algn="just">
              <a:buNone/>
            </a:pPr>
            <a:r>
              <a:rPr lang="id-ID" sz="2400" dirty="0" smtClean="0"/>
              <a:t>Dalam beberapa buku tuntunan karya beliau yang dicetak sebelum tahun 1945an isinya jelas sudah termuat </a:t>
            </a:r>
            <a:r>
              <a:rPr lang="id-ID" sz="2400" b="1" i="1" dirty="0" smtClean="0"/>
              <a:t>konsep-konsep (isi dan makna secara spiritual dari Pancasila)</a:t>
            </a:r>
          </a:p>
          <a:p>
            <a:pPr marL="0" indent="0" algn="just">
              <a:buNone/>
            </a:pPr>
            <a:r>
              <a:rPr lang="id-ID" sz="2400" dirty="0" smtClean="0"/>
              <a:t>Sehingga dimasa-masa kemerdekaan Ajaran(Pamendak) Mei Kartawinata dijuluki sebagai </a:t>
            </a:r>
            <a:r>
              <a:rPr lang="id-ID" sz="2400" b="1" i="1" dirty="0" smtClean="0"/>
              <a:t>“si Agama Pancasila dan Agama Kuring” oleh pihak yang tidak sepaham.....”</a:t>
            </a:r>
            <a:endParaRPr lang="id-ID" sz="2400" b="1"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28794" y="642918"/>
            <a:ext cx="4857784" cy="1015663"/>
          </a:xfrm>
          <a:prstGeom prst="rect">
            <a:avLst/>
          </a:prstGeom>
          <a:ln/>
        </p:spPr>
        <p:style>
          <a:lnRef idx="3">
            <a:schemeClr val="lt1"/>
          </a:lnRef>
          <a:fillRef idx="1">
            <a:schemeClr val="accent4"/>
          </a:fillRef>
          <a:effectRef idx="1">
            <a:schemeClr val="accent4"/>
          </a:effectRef>
          <a:fontRef idx="minor">
            <a:schemeClr val="lt1"/>
          </a:fontRef>
        </p:style>
        <p:txBody>
          <a:bodyPr wrap="square" rtlCol="0">
            <a:spAutoFit/>
          </a:bodyPr>
          <a:lstStyle/>
          <a:p>
            <a:endParaRPr lang="id-ID" dirty="0" smtClean="0"/>
          </a:p>
          <a:p>
            <a:r>
              <a:rPr lang="id-ID" sz="2400" dirty="0" smtClean="0"/>
              <a:t>PANCASILA SEBAGAI DASAR NEGARA</a:t>
            </a:r>
          </a:p>
          <a:p>
            <a:endParaRPr lang="id-ID" dirty="0"/>
          </a:p>
        </p:txBody>
      </p:sp>
      <p:sp>
        <p:nvSpPr>
          <p:cNvPr id="7" name="Down Arrow 6"/>
          <p:cNvSpPr/>
          <p:nvPr/>
        </p:nvSpPr>
        <p:spPr>
          <a:xfrm>
            <a:off x="3929058" y="1857364"/>
            <a:ext cx="785818" cy="57150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TextBox 9"/>
          <p:cNvSpPr txBox="1"/>
          <p:nvPr/>
        </p:nvSpPr>
        <p:spPr>
          <a:xfrm>
            <a:off x="2000232" y="2571744"/>
            <a:ext cx="4500594" cy="1200329"/>
          </a:xfrm>
          <a:prstGeom prst="rect">
            <a:avLst/>
          </a:prstGeom>
          <a:effectLst>
            <a:innerShdw blurRad="114300">
              <a:prstClr val="black"/>
            </a:innerShdw>
          </a:effectLst>
        </p:spPr>
        <p:style>
          <a:lnRef idx="1">
            <a:schemeClr val="accent4"/>
          </a:lnRef>
          <a:fillRef idx="2">
            <a:schemeClr val="accent4"/>
          </a:fillRef>
          <a:effectRef idx="1">
            <a:schemeClr val="accent4"/>
          </a:effectRef>
          <a:fontRef idx="minor">
            <a:schemeClr val="dk1"/>
          </a:fontRef>
        </p:style>
        <p:txBody>
          <a:bodyPr wrap="square" rtlCol="0">
            <a:spAutoFit/>
          </a:bodyPr>
          <a:lstStyle/>
          <a:p>
            <a:pPr>
              <a:buFont typeface="Wingdings" pitchFamily="2" charset="2"/>
              <a:buChar char="Ø"/>
            </a:pPr>
            <a:r>
              <a:rPr lang="id-ID" dirty="0" smtClean="0"/>
              <a:t>PANDANGAN HIDUP BANGSA INDONESIA</a:t>
            </a:r>
          </a:p>
          <a:p>
            <a:pPr>
              <a:buFont typeface="Wingdings" pitchFamily="2" charset="2"/>
              <a:buChar char="Ø"/>
            </a:pPr>
            <a:r>
              <a:rPr lang="id-ID" dirty="0" smtClean="0"/>
              <a:t>JIWA BANGSA INDONESIA</a:t>
            </a:r>
          </a:p>
          <a:p>
            <a:pPr>
              <a:buFont typeface="Wingdings" pitchFamily="2" charset="2"/>
              <a:buChar char="Ø"/>
            </a:pPr>
            <a:r>
              <a:rPr lang="id-ID" dirty="0" smtClean="0"/>
              <a:t>KEPRIBADIAN BANGSA INDONESIA</a:t>
            </a:r>
          </a:p>
          <a:p>
            <a:pPr>
              <a:buFont typeface="Wingdings" pitchFamily="2" charset="2"/>
              <a:buChar char="Ø"/>
            </a:pPr>
            <a:r>
              <a:rPr lang="id-ID" dirty="0" smtClean="0"/>
              <a:t>SUMBER DARI SEGALA SUMBER HUKUM</a:t>
            </a:r>
            <a:endParaRPr lang="id-ID" dirty="0"/>
          </a:p>
        </p:txBody>
      </p:sp>
      <p:sp>
        <p:nvSpPr>
          <p:cNvPr id="14" name="Down Arrow 13"/>
          <p:cNvSpPr/>
          <p:nvPr/>
        </p:nvSpPr>
        <p:spPr>
          <a:xfrm>
            <a:off x="3714744" y="3929066"/>
            <a:ext cx="1285884" cy="50006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TextBox 15"/>
          <p:cNvSpPr txBox="1"/>
          <p:nvPr/>
        </p:nvSpPr>
        <p:spPr>
          <a:xfrm>
            <a:off x="2571736" y="4643446"/>
            <a:ext cx="3500462" cy="1815882"/>
          </a:xfrm>
          <a:prstGeom prst="rect">
            <a:avLst/>
          </a:prstGeom>
          <a:scene3d>
            <a:camera prst="orthographicFront"/>
            <a:lightRig rig="threePt" dir="t"/>
          </a:scene3d>
          <a:sp3d>
            <a:bevelT w="114300" prst="artDeco"/>
          </a:sp3d>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id-ID" sz="1600" b="1" dirty="0" smtClean="0"/>
              <a:t>MANUSIA INDONESIA</a:t>
            </a:r>
          </a:p>
          <a:p>
            <a:pPr algn="ctr"/>
            <a:r>
              <a:rPr lang="id-ID" sz="1600" b="1" dirty="0" smtClean="0"/>
              <a:t>=</a:t>
            </a:r>
          </a:p>
          <a:p>
            <a:pPr algn="ctr"/>
            <a:r>
              <a:rPr lang="id-ID" sz="1600" b="1" dirty="0" smtClean="0"/>
              <a:t>BANGSA INDONESIA</a:t>
            </a:r>
          </a:p>
          <a:p>
            <a:pPr algn="ctr"/>
            <a:r>
              <a:rPr lang="id-ID" sz="1600" b="1" dirty="0" smtClean="0"/>
              <a:t>=</a:t>
            </a:r>
          </a:p>
          <a:p>
            <a:pPr algn="ctr"/>
            <a:r>
              <a:rPr lang="id-ID" sz="1600" b="1" dirty="0" smtClean="0"/>
              <a:t>Rakyat / TIAP INSAN</a:t>
            </a:r>
          </a:p>
          <a:p>
            <a:pPr algn="ctr"/>
            <a:r>
              <a:rPr lang="id-ID" sz="1600" b="1" dirty="0" smtClean="0"/>
              <a:t>=</a:t>
            </a:r>
          </a:p>
          <a:p>
            <a:pPr algn="ctr"/>
            <a:r>
              <a:rPr lang="id-ID" sz="1600" b="1" i="1" dirty="0" smtClean="0"/>
              <a:t>“SALIRA” (Lahir-Batin)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a:effectLst>
            <a:innerShdw blurRad="63500" dist="50800" dir="27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a:normAutofit/>
          </a:bodyPr>
          <a:lstStyle/>
          <a:p>
            <a:pPr algn="ctr">
              <a:buNone/>
            </a:pPr>
            <a:r>
              <a:rPr lang="id-ID" sz="2400" b="1" dirty="0" smtClean="0">
                <a:latin typeface="Arial Black" pitchFamily="34" charset="0"/>
              </a:rPr>
              <a:t>PANCASILA :</a:t>
            </a:r>
          </a:p>
          <a:p>
            <a:pPr algn="ctr">
              <a:buNone/>
            </a:pPr>
            <a:endParaRPr lang="id-ID" sz="1600" dirty="0" smtClean="0"/>
          </a:p>
          <a:p>
            <a:pPr>
              <a:buFont typeface="+mj-lt"/>
              <a:buAutoNum type="arabicPeriod"/>
            </a:pPr>
            <a:r>
              <a:rPr lang="id-ID" sz="2000" b="1" dirty="0" smtClean="0"/>
              <a:t>KeTuhanan YME				           </a:t>
            </a:r>
            <a:r>
              <a:rPr lang="id-ID" sz="2000" b="1" dirty="0" smtClean="0">
                <a:solidFill>
                  <a:srgbClr val="002060"/>
                </a:solidFill>
              </a:rPr>
              <a:t>“ KA’ TUHANAN ”</a:t>
            </a:r>
          </a:p>
          <a:p>
            <a:pPr>
              <a:buNone/>
            </a:pPr>
            <a:endParaRPr lang="id-ID" sz="2000" dirty="0" smtClean="0"/>
          </a:p>
          <a:p>
            <a:pPr>
              <a:buFont typeface="+mj-lt"/>
              <a:buAutoNum type="arabicPeriod" startAt="2"/>
            </a:pPr>
            <a:r>
              <a:rPr lang="id-ID" sz="2000" b="1" dirty="0" smtClean="0"/>
              <a:t>KeManusiaan yang Adil dan beradab		         </a:t>
            </a:r>
            <a:r>
              <a:rPr lang="id-ID" sz="2000" b="1" dirty="0" smtClean="0">
                <a:solidFill>
                  <a:srgbClr val="002060"/>
                </a:solidFill>
              </a:rPr>
              <a:t>“ KA’ MANUSAAN ”</a:t>
            </a:r>
          </a:p>
          <a:p>
            <a:pPr>
              <a:buNone/>
            </a:pPr>
            <a:endParaRPr lang="id-ID" sz="2000" dirty="0" smtClean="0"/>
          </a:p>
          <a:p>
            <a:pPr>
              <a:buFont typeface="+mj-lt"/>
              <a:buAutoNum type="arabicPeriod" startAt="3"/>
            </a:pPr>
            <a:r>
              <a:rPr lang="id-ID" sz="2000" b="1" dirty="0" smtClean="0"/>
              <a:t>Persatuan Indonesia			  </a:t>
            </a:r>
            <a:r>
              <a:rPr lang="id-ID" sz="2000" b="1" dirty="0" smtClean="0">
                <a:solidFill>
                  <a:srgbClr val="002060"/>
                </a:solidFill>
              </a:rPr>
              <a:t>“KA’ BANGSAAN ANU BULEUD ”</a:t>
            </a:r>
          </a:p>
          <a:p>
            <a:pPr>
              <a:buNone/>
            </a:pPr>
            <a:endParaRPr lang="id-ID" sz="2000" dirty="0" smtClean="0"/>
          </a:p>
          <a:p>
            <a:pPr>
              <a:buFont typeface="+mj-lt"/>
              <a:buAutoNum type="arabicPeriod" startAt="4"/>
            </a:pPr>
            <a:r>
              <a:rPr lang="id-ID" sz="2000" b="1" dirty="0" smtClean="0"/>
              <a:t>Kerakyatan yang dipimpin oleh hikmat		       </a:t>
            </a:r>
            <a:r>
              <a:rPr lang="id-ID" sz="2000" b="1" dirty="0" smtClean="0">
                <a:solidFill>
                  <a:srgbClr val="002060"/>
                </a:solidFill>
              </a:rPr>
              <a:t>“ KA’ RAKHAYATAN ”</a:t>
            </a:r>
          </a:p>
          <a:p>
            <a:pPr>
              <a:buNone/>
            </a:pPr>
            <a:r>
              <a:rPr lang="id-ID" sz="2000" b="1" dirty="0" smtClean="0"/>
              <a:t>	kebijaksanaan dalam permusyawaratan /perwakilan</a:t>
            </a:r>
          </a:p>
          <a:p>
            <a:pPr>
              <a:buNone/>
            </a:pPr>
            <a:endParaRPr lang="id-ID" sz="2000" b="1" dirty="0" smtClean="0"/>
          </a:p>
          <a:p>
            <a:pPr>
              <a:buAutoNum type="arabicPeriod" startAt="5"/>
            </a:pPr>
            <a:r>
              <a:rPr lang="id-ID" sz="2000" b="1" dirty="0" smtClean="0"/>
              <a:t>KeAdilan sosial bagi -				                </a:t>
            </a:r>
            <a:r>
              <a:rPr lang="id-ID" sz="2000" b="1" dirty="0" smtClean="0">
                <a:solidFill>
                  <a:srgbClr val="002060"/>
                </a:solidFill>
              </a:rPr>
              <a:t>“ KA’ ADILAN ”</a:t>
            </a:r>
          </a:p>
          <a:p>
            <a:pPr>
              <a:buNone/>
            </a:pPr>
            <a:r>
              <a:rPr lang="id-ID" sz="2000" b="1" dirty="0" smtClean="0"/>
              <a:t>	seluruh rakyat indonesia</a:t>
            </a:r>
          </a:p>
          <a:p>
            <a:pPr algn="ctr">
              <a:buNone/>
            </a:pPr>
            <a:endParaRPr lang="id-ID" sz="1600" dirty="0" smtClean="0"/>
          </a:p>
        </p:txBody>
      </p:sp>
      <p:sp>
        <p:nvSpPr>
          <p:cNvPr id="12" name="Right Arrow 11"/>
          <p:cNvSpPr/>
          <p:nvPr/>
        </p:nvSpPr>
        <p:spPr>
          <a:xfrm>
            <a:off x="3143240" y="1214422"/>
            <a:ext cx="3357586" cy="35719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ight Arrow 12"/>
          <p:cNvSpPr/>
          <p:nvPr/>
        </p:nvSpPr>
        <p:spPr>
          <a:xfrm>
            <a:off x="4786314" y="1928802"/>
            <a:ext cx="1643074" cy="35719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ight Arrow 13"/>
          <p:cNvSpPr/>
          <p:nvPr/>
        </p:nvSpPr>
        <p:spPr>
          <a:xfrm>
            <a:off x="3143240" y="2643182"/>
            <a:ext cx="2000264" cy="35719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ight Arrow 14"/>
          <p:cNvSpPr/>
          <p:nvPr/>
        </p:nvSpPr>
        <p:spPr>
          <a:xfrm>
            <a:off x="5072066" y="3714752"/>
            <a:ext cx="1071570" cy="35719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ight Arrow 15"/>
          <p:cNvSpPr/>
          <p:nvPr/>
        </p:nvSpPr>
        <p:spPr>
          <a:xfrm>
            <a:off x="3857620" y="4786322"/>
            <a:ext cx="2714644" cy="35719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6000792"/>
          </a:xfrm>
          <a:ln/>
        </p:spPr>
        <p:style>
          <a:lnRef idx="1">
            <a:schemeClr val="dk1"/>
          </a:lnRef>
          <a:fillRef idx="2">
            <a:schemeClr val="dk1"/>
          </a:fillRef>
          <a:effectRef idx="1">
            <a:schemeClr val="dk1"/>
          </a:effectRef>
          <a:fontRef idx="minor">
            <a:schemeClr val="dk1"/>
          </a:fontRef>
        </p:style>
        <p:txBody>
          <a:bodyPr>
            <a:normAutofit/>
          </a:bodyPr>
          <a:lstStyle/>
          <a:p>
            <a:pPr marL="514350" indent="-514350" algn="ctr">
              <a:buAutoNum type="arabicPeriod"/>
            </a:pPr>
            <a:r>
              <a:rPr lang="id-ID" sz="2800" b="1" dirty="0" smtClean="0"/>
              <a:t>Ka-Tuhanan</a:t>
            </a:r>
          </a:p>
          <a:p>
            <a:pPr marL="0" indent="0" algn="just">
              <a:buNone/>
            </a:pPr>
            <a:r>
              <a:rPr lang="id-ID" sz="2800" dirty="0" smtClean="0"/>
              <a:t>Ka-Tuhanan bermakna : ada / memiliki sifat- sifat Tuhan , artinya bahwa semua yang ada di alam semesta ini sesungguhnya terunsuri oleh sifat-sifat Tuhan dan berasal dari Tuhan YME (Asal sagalaning asal)</a:t>
            </a:r>
          </a:p>
          <a:p>
            <a:pPr marL="0" indent="0" algn="just">
              <a:buNone/>
            </a:pPr>
            <a:r>
              <a:rPr lang="id-ID" sz="2800" dirty="0" smtClean="0"/>
              <a:t>Bukan saja Manusia Tetapi : air, api, angin, tanah/bumi, tumbuhan, binatang, batu dan lain-lain, semua itu ‘Ke-Tuhanan”, Namun air, api, angin bumi, pohon, binatang , batu dsb janganlah disebut Tuhan (tetapi berasal dari Tuhan)</a:t>
            </a:r>
          </a:p>
          <a:p>
            <a:pPr marL="0" indent="0" algn="just">
              <a:buNone/>
            </a:pPr>
            <a:r>
              <a:rPr lang="id-ID" sz="2800" dirty="0" smtClean="0"/>
              <a:t>“TUHAN” = sebutan/nama/istilah untuk Yang menjadikan Bumi langit dan seluruh isi yang ada didalamnya....</a:t>
            </a:r>
          </a:p>
          <a:p>
            <a:pPr marL="0" indent="0" algn="ctr">
              <a:buNone/>
            </a:pPr>
            <a:endParaRPr lang="id-ID" sz="2800"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143668"/>
          </a:xfrm>
        </p:spPr>
        <p:style>
          <a:lnRef idx="1">
            <a:schemeClr val="dk1"/>
          </a:lnRef>
          <a:fillRef idx="2">
            <a:schemeClr val="dk1"/>
          </a:fillRef>
          <a:effectRef idx="1">
            <a:schemeClr val="dk1"/>
          </a:effectRef>
          <a:fontRef idx="minor">
            <a:schemeClr val="dk1"/>
          </a:fontRef>
        </p:style>
        <p:txBody>
          <a:bodyPr>
            <a:normAutofit/>
          </a:bodyPr>
          <a:lstStyle/>
          <a:p>
            <a:pPr marL="0" indent="0" algn="ctr">
              <a:buNone/>
            </a:pPr>
            <a:r>
              <a:rPr lang="id-ID" sz="3000" b="1" dirty="0" smtClean="0"/>
              <a:t>KA -TUHANAN  = DAYA KAULA </a:t>
            </a:r>
            <a:r>
              <a:rPr lang="id-ID" sz="3000" dirty="0" smtClean="0"/>
              <a:t>( kekuatan insani) : </a:t>
            </a:r>
          </a:p>
          <a:p>
            <a:pPr marL="0" indent="0" algn="ctr">
              <a:buNone/>
            </a:pPr>
            <a:r>
              <a:rPr lang="id-ID" sz="3000" dirty="0" smtClean="0"/>
              <a:t>“yang menggerakan/energi </a:t>
            </a:r>
          </a:p>
          <a:p>
            <a:pPr marL="0" indent="0" algn="ctr">
              <a:buNone/>
            </a:pPr>
            <a:r>
              <a:rPr lang="id-ID" sz="3000" dirty="0" smtClean="0"/>
              <a:t>(Nu ngusik-malikeun diri)”</a:t>
            </a:r>
          </a:p>
          <a:p>
            <a:pPr marL="0" indent="0" algn="ctr">
              <a:buNone/>
            </a:pPr>
            <a:endParaRPr lang="id-ID" sz="3000" dirty="0" smtClean="0"/>
          </a:p>
          <a:p>
            <a:pPr marL="0" indent="0" algn="just">
              <a:buNone/>
            </a:pPr>
            <a:r>
              <a:rPr lang="id-ID" sz="3000" dirty="0" smtClean="0"/>
              <a:t>“kita” nya sendiri (Ingsun) hanya memiliki TEKAD, dan yang melaksanakan /mewujudkana tekad itu sesungguhnya adalah “DIRI” (lahir-Batin) kita sendiri...</a:t>
            </a:r>
          </a:p>
          <a:p>
            <a:pPr marL="0" indent="0" algn="just">
              <a:buNone/>
            </a:pPr>
            <a:r>
              <a:rPr lang="id-ID" sz="3000" dirty="0" smtClean="0"/>
              <a:t>Jika kita senantiasa sadar diri/eling akan nilai-nilai KeTuhanan maka Tekad tersebut  pasti lahir dari hati yang bersih/suci = kebaikan/ welas asih/keselamatan diri pribadi dan sesama hidup.</a:t>
            </a:r>
          </a:p>
          <a:p>
            <a:pPr marL="0" indent="0" algn="just">
              <a:buNone/>
            </a:pPr>
            <a:endParaRPr lang="id-ID" sz="2800" dirty="0" smtClean="0"/>
          </a:p>
          <a:p>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1034</TotalTime>
  <Words>2006</Words>
  <Application>Microsoft Office PowerPoint</Application>
  <PresentationFormat>On-screen Show (4:3)</PresentationFormat>
  <Paragraphs>186</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RIWAYAT SINGKAT MEI KARTAWINATA</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“PANCASILA DASAR SALIRA” (KONSEPSI PANCASILA DARI SUDUT PANDANG Bpk.MEI KARTAWINATA)</dc:title>
  <dc:creator>ASEP</dc:creator>
  <cp:lastModifiedBy>ASEP</cp:lastModifiedBy>
  <cp:revision>45</cp:revision>
  <dcterms:created xsi:type="dcterms:W3CDTF">2016-05-16T05:24:52Z</dcterms:created>
  <dcterms:modified xsi:type="dcterms:W3CDTF">2016-07-17T08:38:08Z</dcterms:modified>
</cp:coreProperties>
</file>